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2"/>
  </p:notesMasterIdLst>
  <p:handoutMasterIdLst>
    <p:handoutMasterId r:id="rId243"/>
  </p:handoutMasterIdLst>
  <p:sldIdLst>
    <p:sldId id="256" r:id="rId2"/>
    <p:sldId id="276" r:id="rId3"/>
    <p:sldId id="257" r:id="rId4"/>
    <p:sldId id="258" r:id="rId5"/>
    <p:sldId id="259" r:id="rId6"/>
    <p:sldId id="261" r:id="rId7"/>
    <p:sldId id="263" r:id="rId8"/>
    <p:sldId id="277" r:id="rId9"/>
    <p:sldId id="260" r:id="rId10"/>
    <p:sldId id="265" r:id="rId11"/>
    <p:sldId id="266" r:id="rId12"/>
    <p:sldId id="267" r:id="rId13"/>
    <p:sldId id="269" r:id="rId14"/>
    <p:sldId id="270" r:id="rId15"/>
    <p:sldId id="271" r:id="rId16"/>
    <p:sldId id="274" r:id="rId17"/>
    <p:sldId id="272" r:id="rId18"/>
    <p:sldId id="275" r:id="rId19"/>
    <p:sldId id="273"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391" r:id="rId134"/>
    <p:sldId id="392" r:id="rId135"/>
    <p:sldId id="393" r:id="rId136"/>
    <p:sldId id="394" r:id="rId137"/>
    <p:sldId id="395" r:id="rId138"/>
    <p:sldId id="396" r:id="rId139"/>
    <p:sldId id="397" r:id="rId140"/>
    <p:sldId id="398" r:id="rId141"/>
    <p:sldId id="399" r:id="rId142"/>
    <p:sldId id="400" r:id="rId143"/>
    <p:sldId id="401" r:id="rId144"/>
    <p:sldId id="402" r:id="rId145"/>
    <p:sldId id="403" r:id="rId146"/>
    <p:sldId id="404" r:id="rId147"/>
    <p:sldId id="405" r:id="rId148"/>
    <p:sldId id="406" r:id="rId149"/>
    <p:sldId id="407" r:id="rId150"/>
    <p:sldId id="408" r:id="rId151"/>
    <p:sldId id="409" r:id="rId152"/>
    <p:sldId id="410" r:id="rId153"/>
    <p:sldId id="411" r:id="rId154"/>
    <p:sldId id="412"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6" r:id="rId169"/>
    <p:sldId id="427" r:id="rId170"/>
    <p:sldId id="428" r:id="rId171"/>
    <p:sldId id="429" r:id="rId172"/>
    <p:sldId id="430" r:id="rId173"/>
    <p:sldId id="431" r:id="rId174"/>
    <p:sldId id="432" r:id="rId175"/>
    <p:sldId id="433" r:id="rId176"/>
    <p:sldId id="434" r:id="rId177"/>
    <p:sldId id="435" r:id="rId178"/>
    <p:sldId id="436" r:id="rId179"/>
    <p:sldId id="437" r:id="rId180"/>
    <p:sldId id="438" r:id="rId181"/>
    <p:sldId id="439" r:id="rId182"/>
    <p:sldId id="500" r:id="rId183"/>
    <p:sldId id="440" r:id="rId184"/>
    <p:sldId id="441" r:id="rId185"/>
    <p:sldId id="442" r:id="rId186"/>
    <p:sldId id="443" r:id="rId187"/>
    <p:sldId id="444" r:id="rId188"/>
    <p:sldId id="445" r:id="rId189"/>
    <p:sldId id="446" r:id="rId190"/>
    <p:sldId id="447" r:id="rId191"/>
    <p:sldId id="448" r:id="rId192"/>
    <p:sldId id="449" r:id="rId193"/>
    <p:sldId id="450" r:id="rId194"/>
    <p:sldId id="451" r:id="rId195"/>
    <p:sldId id="452" r:id="rId196"/>
    <p:sldId id="453" r:id="rId197"/>
    <p:sldId id="454" r:id="rId198"/>
    <p:sldId id="455" r:id="rId199"/>
    <p:sldId id="456" r:id="rId200"/>
    <p:sldId id="457" r:id="rId201"/>
    <p:sldId id="458" r:id="rId202"/>
    <p:sldId id="459" r:id="rId203"/>
    <p:sldId id="460" r:id="rId204"/>
    <p:sldId id="461" r:id="rId205"/>
    <p:sldId id="462" r:id="rId206"/>
    <p:sldId id="463" r:id="rId207"/>
    <p:sldId id="464" r:id="rId208"/>
    <p:sldId id="465" r:id="rId209"/>
    <p:sldId id="466" r:id="rId210"/>
    <p:sldId id="467" r:id="rId211"/>
    <p:sldId id="468" r:id="rId212"/>
    <p:sldId id="469" r:id="rId213"/>
    <p:sldId id="470" r:id="rId214"/>
    <p:sldId id="471" r:id="rId215"/>
    <p:sldId id="472" r:id="rId216"/>
    <p:sldId id="473" r:id="rId217"/>
    <p:sldId id="474" r:id="rId218"/>
    <p:sldId id="475" r:id="rId219"/>
    <p:sldId id="476" r:id="rId220"/>
    <p:sldId id="477" r:id="rId221"/>
    <p:sldId id="478" r:id="rId222"/>
    <p:sldId id="479" r:id="rId223"/>
    <p:sldId id="480" r:id="rId224"/>
    <p:sldId id="481" r:id="rId225"/>
    <p:sldId id="482" r:id="rId226"/>
    <p:sldId id="483" r:id="rId227"/>
    <p:sldId id="484" r:id="rId228"/>
    <p:sldId id="485" r:id="rId229"/>
    <p:sldId id="486" r:id="rId230"/>
    <p:sldId id="487" r:id="rId231"/>
    <p:sldId id="489" r:id="rId232"/>
    <p:sldId id="490" r:id="rId233"/>
    <p:sldId id="488" r:id="rId234"/>
    <p:sldId id="491" r:id="rId235"/>
    <p:sldId id="492" r:id="rId236"/>
    <p:sldId id="493" r:id="rId237"/>
    <p:sldId id="494" r:id="rId238"/>
    <p:sldId id="495" r:id="rId239"/>
    <p:sldId id="496" r:id="rId240"/>
    <p:sldId id="497" r:id="rId241"/>
  </p:sldIdLst>
  <p:sldSz cx="9144000" cy="6858000" type="screen4x3"/>
  <p:notesSz cx="6858000" cy="9144000"/>
  <p:defaultTextStyle>
    <a:defPPr>
      <a:defRPr lang="zh-TW"/>
    </a:defPPr>
    <a:lvl1pPr algn="l" rtl="0" eaLnBrk="0" fontAlgn="base" hangingPunct="0">
      <a:spcBef>
        <a:spcPct val="0"/>
      </a:spcBef>
      <a:spcAft>
        <a:spcPct val="0"/>
      </a:spcAft>
      <a:defRPr kumimoji="1" sz="2400" kern="1200">
        <a:solidFill>
          <a:schemeClr val="tx1"/>
        </a:solidFill>
        <a:latin typeface="Times New Roman" charset="0"/>
        <a:ea typeface="PMingLiU" charset="-120"/>
        <a:cs typeface="+mn-cs"/>
      </a:defRPr>
    </a:lvl1pPr>
    <a:lvl2pPr marL="457200" algn="l" rtl="0" eaLnBrk="0" fontAlgn="base" hangingPunct="0">
      <a:spcBef>
        <a:spcPct val="0"/>
      </a:spcBef>
      <a:spcAft>
        <a:spcPct val="0"/>
      </a:spcAft>
      <a:defRPr kumimoji="1" sz="2400" kern="1200">
        <a:solidFill>
          <a:schemeClr val="tx1"/>
        </a:solidFill>
        <a:latin typeface="Times New Roman" charset="0"/>
        <a:ea typeface="PMingLiU" charset="-120"/>
        <a:cs typeface="+mn-cs"/>
      </a:defRPr>
    </a:lvl2pPr>
    <a:lvl3pPr marL="914400" algn="l" rtl="0" eaLnBrk="0" fontAlgn="base" hangingPunct="0">
      <a:spcBef>
        <a:spcPct val="0"/>
      </a:spcBef>
      <a:spcAft>
        <a:spcPct val="0"/>
      </a:spcAft>
      <a:defRPr kumimoji="1" sz="2400" kern="1200">
        <a:solidFill>
          <a:schemeClr val="tx1"/>
        </a:solidFill>
        <a:latin typeface="Times New Roman" charset="0"/>
        <a:ea typeface="PMingLiU" charset="-120"/>
        <a:cs typeface="+mn-cs"/>
      </a:defRPr>
    </a:lvl3pPr>
    <a:lvl4pPr marL="1371600" algn="l" rtl="0" eaLnBrk="0" fontAlgn="base" hangingPunct="0">
      <a:spcBef>
        <a:spcPct val="0"/>
      </a:spcBef>
      <a:spcAft>
        <a:spcPct val="0"/>
      </a:spcAft>
      <a:defRPr kumimoji="1" sz="2400" kern="1200">
        <a:solidFill>
          <a:schemeClr val="tx1"/>
        </a:solidFill>
        <a:latin typeface="Times New Roman" charset="0"/>
        <a:ea typeface="PMingLiU" charset="-120"/>
        <a:cs typeface="+mn-cs"/>
      </a:defRPr>
    </a:lvl4pPr>
    <a:lvl5pPr marL="1828800" algn="l" rtl="0" eaLnBrk="0" fontAlgn="base" hangingPunct="0">
      <a:spcBef>
        <a:spcPct val="0"/>
      </a:spcBef>
      <a:spcAft>
        <a:spcPct val="0"/>
      </a:spcAft>
      <a:defRPr kumimoji="1" sz="2400" kern="1200">
        <a:solidFill>
          <a:schemeClr val="tx1"/>
        </a:solidFill>
        <a:latin typeface="Times New Roman" charset="0"/>
        <a:ea typeface="PMingLiU" charset="-120"/>
        <a:cs typeface="+mn-cs"/>
      </a:defRPr>
    </a:lvl5pPr>
    <a:lvl6pPr marL="2286000" algn="l" defTabSz="914400" rtl="0" eaLnBrk="1" latinLnBrk="0" hangingPunct="1">
      <a:defRPr kumimoji="1" sz="2400" kern="1200">
        <a:solidFill>
          <a:schemeClr val="tx1"/>
        </a:solidFill>
        <a:latin typeface="Times New Roman" charset="0"/>
        <a:ea typeface="PMingLiU" charset="-120"/>
        <a:cs typeface="+mn-cs"/>
      </a:defRPr>
    </a:lvl6pPr>
    <a:lvl7pPr marL="2743200" algn="l" defTabSz="914400" rtl="0" eaLnBrk="1" latinLnBrk="0" hangingPunct="1">
      <a:defRPr kumimoji="1" sz="2400" kern="1200">
        <a:solidFill>
          <a:schemeClr val="tx1"/>
        </a:solidFill>
        <a:latin typeface="Times New Roman" charset="0"/>
        <a:ea typeface="PMingLiU" charset="-120"/>
        <a:cs typeface="+mn-cs"/>
      </a:defRPr>
    </a:lvl7pPr>
    <a:lvl8pPr marL="3200400" algn="l" defTabSz="914400" rtl="0" eaLnBrk="1" latinLnBrk="0" hangingPunct="1">
      <a:defRPr kumimoji="1" sz="2400" kern="1200">
        <a:solidFill>
          <a:schemeClr val="tx1"/>
        </a:solidFill>
        <a:latin typeface="Times New Roman" charset="0"/>
        <a:ea typeface="PMingLiU" charset="-120"/>
        <a:cs typeface="+mn-cs"/>
      </a:defRPr>
    </a:lvl8pPr>
    <a:lvl9pPr marL="3657600" algn="l" defTabSz="914400" rtl="0" eaLnBrk="1" latinLnBrk="0" hangingPunct="1">
      <a:defRPr kumimoji="1" sz="2400" kern="1200">
        <a:solidFill>
          <a:schemeClr val="tx1"/>
        </a:solidFill>
        <a:latin typeface="Times New Roman" charset="0"/>
        <a:ea typeface="PMingLiU"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31"/>
    <p:restoredTop sz="96199"/>
  </p:normalViewPr>
  <p:slideViewPr>
    <p:cSldViewPr>
      <p:cViewPr varScale="1">
        <p:scale>
          <a:sx n="165" d="100"/>
          <a:sy n="165" d="100"/>
        </p:scale>
        <p:origin x="600" y="20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handoutMaster" Target="handoutMasters/handout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s>
</file>

<file path=ppt/_rels/viewProps.xml.rels><?xml version="1.0" encoding="UTF-8" standalone="yes"?>
<Relationships xmlns="http://schemas.openxmlformats.org/package/2006/relationships"><Relationship Id="rId1" Type="http://schemas.openxmlformats.org/officeDocument/2006/relationships/slide" Target="slides/slide18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5.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image" Target="../media/image13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ea typeface="PMingLiU" pitchFamily="18" charset="-120"/>
              </a:defRPr>
            </a:lvl1pPr>
          </a:lstStyle>
          <a:p>
            <a:pPr>
              <a:defRPr/>
            </a:pPr>
            <a:endParaRPr lang="en-US" altLang="zh-TW"/>
          </a:p>
        </p:txBody>
      </p:sp>
      <p:sp>
        <p:nvSpPr>
          <p:cNvPr id="3277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ea typeface="PMingLiU" pitchFamily="18" charset="-120"/>
              </a:defRPr>
            </a:lvl1pPr>
          </a:lstStyle>
          <a:p>
            <a:pPr>
              <a:defRPr/>
            </a:pPr>
            <a:endParaRPr lang="en-US" altLang="zh-TW"/>
          </a:p>
        </p:txBody>
      </p:sp>
      <p:sp>
        <p:nvSpPr>
          <p:cNvPr id="3277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ea typeface="PMingLiU" pitchFamily="18" charset="-120"/>
              </a:defRPr>
            </a:lvl1pPr>
          </a:lstStyle>
          <a:p>
            <a:pPr>
              <a:defRPr/>
            </a:pPr>
            <a:endParaRPr lang="en-US" altLang="zh-TW"/>
          </a:p>
        </p:txBody>
      </p:sp>
      <p:sp>
        <p:nvSpPr>
          <p:cNvPr id="3277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ea typeface="PMingLiU" charset="0"/>
              </a:defRPr>
            </a:lvl1pPr>
          </a:lstStyle>
          <a:p>
            <a:pPr>
              <a:defRPr/>
            </a:pPr>
            <a:fld id="{EFAEB79D-C711-744F-8391-C155B3A6E4AD}" type="slidenum">
              <a:rPr lang="en-US" altLang="zh-TW"/>
              <a:pPr>
                <a:defRPr/>
              </a:pPr>
              <a:t>‹#›</a:t>
            </a:fld>
            <a:endParaRPr lang="en-US" altLang="zh-TW"/>
          </a:p>
        </p:txBody>
      </p:sp>
    </p:spTree>
    <p:extLst>
      <p:ext uri="{BB962C8B-B14F-4D97-AF65-F5344CB8AC3E}">
        <p14:creationId xmlns:p14="http://schemas.microsoft.com/office/powerpoint/2010/main" val="109897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9317"/>
          </a:xfrm>
          <a:prstGeom prst="rect">
            <a:avLst/>
          </a:prstGeom>
        </p:spPr>
        <p:txBody>
          <a:bodyPr vert="horz" lIns="91440" tIns="45720" rIns="91440" bIns="45720" rtlCol="0"/>
          <a:lstStyle>
            <a:lvl1pPr algn="l" eaLnBrk="1" hangingPunct="1">
              <a:defRPr sz="1200" smtClean="0">
                <a:ea typeface="PMingLiU" charset="0"/>
              </a:defRPr>
            </a:lvl1pPr>
          </a:lstStyle>
          <a:p>
            <a:pPr>
              <a:defRPr/>
            </a:pPr>
            <a:endParaRPr lang="en-US"/>
          </a:p>
        </p:txBody>
      </p:sp>
      <p:sp>
        <p:nvSpPr>
          <p:cNvPr id="3" name="Date Placeholder 2"/>
          <p:cNvSpPr>
            <a:spLocks noGrp="1"/>
          </p:cNvSpPr>
          <p:nvPr>
            <p:ph type="dt" idx="1"/>
          </p:nvPr>
        </p:nvSpPr>
        <p:spPr>
          <a:xfrm>
            <a:off x="3885010" y="0"/>
            <a:ext cx="2971800" cy="459317"/>
          </a:xfrm>
          <a:prstGeom prst="rect">
            <a:avLst/>
          </a:prstGeom>
        </p:spPr>
        <p:txBody>
          <a:bodyPr vert="horz" lIns="91440" tIns="45720" rIns="91440" bIns="45720" rtlCol="0"/>
          <a:lstStyle>
            <a:lvl1pPr algn="r" eaLnBrk="1" hangingPunct="1">
              <a:defRPr sz="1200" smtClean="0">
                <a:ea typeface="PMingLiU" charset="0"/>
              </a:defRPr>
            </a:lvl1pPr>
          </a:lstStyle>
          <a:p>
            <a:pPr>
              <a:defRPr/>
            </a:pPr>
            <a:fld id="{364A8DDC-E5ED-9447-A836-8D02FD1C1AA6}" type="datetimeFigureOut">
              <a:rPr lang="en-US"/>
              <a:pPr>
                <a:defRPr/>
              </a:pPr>
              <a:t>2/25/20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2"/>
            <a:ext cx="5486400" cy="3600449"/>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4685"/>
            <a:ext cx="2971800" cy="459316"/>
          </a:xfrm>
          <a:prstGeom prst="rect">
            <a:avLst/>
          </a:prstGeom>
        </p:spPr>
        <p:txBody>
          <a:bodyPr vert="horz" lIns="91440" tIns="45720" rIns="91440" bIns="45720" rtlCol="0" anchor="b"/>
          <a:lstStyle>
            <a:lvl1pPr algn="l" eaLnBrk="1" hangingPunct="1">
              <a:defRPr sz="1200" smtClean="0">
                <a:ea typeface="PMingLiU" charset="0"/>
              </a:defRPr>
            </a:lvl1pPr>
          </a:lstStyle>
          <a:p>
            <a:pPr>
              <a:defRPr/>
            </a:pPr>
            <a:endParaRPr lang="en-US"/>
          </a:p>
        </p:txBody>
      </p:sp>
      <p:sp>
        <p:nvSpPr>
          <p:cNvPr id="7" name="Slide Number Placeholder 6"/>
          <p:cNvSpPr>
            <a:spLocks noGrp="1"/>
          </p:cNvSpPr>
          <p:nvPr>
            <p:ph type="sldNum" sz="quarter" idx="5"/>
          </p:nvPr>
        </p:nvSpPr>
        <p:spPr>
          <a:xfrm>
            <a:off x="3885010" y="8684685"/>
            <a:ext cx="2971800" cy="459316"/>
          </a:xfrm>
          <a:prstGeom prst="rect">
            <a:avLst/>
          </a:prstGeom>
        </p:spPr>
        <p:txBody>
          <a:bodyPr vert="horz" lIns="91440" tIns="45720" rIns="91440" bIns="45720" rtlCol="0" anchor="b"/>
          <a:lstStyle>
            <a:lvl1pPr algn="r" eaLnBrk="1" hangingPunct="1">
              <a:defRPr sz="1200" smtClean="0">
                <a:ea typeface="PMingLiU" charset="0"/>
              </a:defRPr>
            </a:lvl1pPr>
          </a:lstStyle>
          <a:p>
            <a:pPr>
              <a:defRPr/>
            </a:pPr>
            <a:fld id="{29A9A72D-D784-034D-8CB4-F4D657BA3041}" type="slidenum">
              <a:rPr lang="en-US"/>
              <a:pPr>
                <a:defRPr/>
              </a:pPr>
              <a:t>‹#›</a:t>
            </a:fld>
            <a:endParaRPr lang="en-US"/>
          </a:p>
        </p:txBody>
      </p:sp>
    </p:spTree>
    <p:extLst>
      <p:ext uri="{BB962C8B-B14F-4D97-AF65-F5344CB8AC3E}">
        <p14:creationId xmlns:p14="http://schemas.microsoft.com/office/powerpoint/2010/main" val="89595199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新細明體" charset="-120"/>
      </a:defRPr>
    </a:lvl1pPr>
    <a:lvl2pPr marL="457200" algn="l" rtl="0" fontAlgn="base">
      <a:spcBef>
        <a:spcPct val="30000"/>
      </a:spcBef>
      <a:spcAft>
        <a:spcPct val="0"/>
      </a:spcAft>
      <a:defRPr sz="1200" kern="1200">
        <a:solidFill>
          <a:schemeClr val="tx1"/>
        </a:solidFill>
        <a:latin typeface="+mn-lt"/>
        <a:ea typeface="+mn-ea"/>
        <a:cs typeface="新細明體" charset="-120"/>
      </a:defRPr>
    </a:lvl2pPr>
    <a:lvl3pPr marL="914400" algn="l" rtl="0" fontAlgn="base">
      <a:spcBef>
        <a:spcPct val="30000"/>
      </a:spcBef>
      <a:spcAft>
        <a:spcPct val="0"/>
      </a:spcAft>
      <a:defRPr sz="1200" kern="1200">
        <a:solidFill>
          <a:schemeClr val="tx1"/>
        </a:solidFill>
        <a:latin typeface="+mn-lt"/>
        <a:ea typeface="+mn-ea"/>
        <a:cs typeface="新細明體" charset="-120"/>
      </a:defRPr>
    </a:lvl3pPr>
    <a:lvl4pPr marL="1371600" algn="l" rtl="0" fontAlgn="base">
      <a:spcBef>
        <a:spcPct val="30000"/>
      </a:spcBef>
      <a:spcAft>
        <a:spcPct val="0"/>
      </a:spcAft>
      <a:defRPr sz="1200" kern="1200">
        <a:solidFill>
          <a:schemeClr val="tx1"/>
        </a:solidFill>
        <a:latin typeface="+mn-lt"/>
        <a:ea typeface="+mn-ea"/>
        <a:cs typeface="新細明體" charset="-120"/>
      </a:defRPr>
    </a:lvl4pPr>
    <a:lvl5pPr marL="1828800" algn="l" rtl="0" fontAlgn="base">
      <a:spcBef>
        <a:spcPct val="30000"/>
      </a:spcBef>
      <a:spcAft>
        <a:spcPct val="0"/>
      </a:spcAft>
      <a:defRPr sz="1200" kern="1200">
        <a:solidFill>
          <a:schemeClr val="tx1"/>
        </a:solidFill>
        <a:latin typeface="+mn-lt"/>
        <a:ea typeface="+mn-ea"/>
        <a:cs typeface="新細明體" charset="-12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62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ea typeface="新細明體" charset="-120"/>
            </a:endParaRPr>
          </a:p>
        </p:txBody>
      </p:sp>
      <p:sp>
        <p:nvSpPr>
          <p:cNvPr id="262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FF44B298-0191-2A4E-8641-8D39A123E43A}" type="slidenum">
              <a:rPr lang="en-US" altLang="en-US" sz="1200"/>
              <a:pPr/>
              <a:t>1</a:t>
            </a:fld>
            <a:endParaRPr lang="en-US" altLang="en-US" sz="1200"/>
          </a:p>
        </p:txBody>
      </p:sp>
    </p:spTree>
    <p:extLst>
      <p:ext uri="{BB962C8B-B14F-4D97-AF65-F5344CB8AC3E}">
        <p14:creationId xmlns:p14="http://schemas.microsoft.com/office/powerpoint/2010/main" val="213396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9A9A72D-D784-034D-8CB4-F4D657BA3041}" type="slidenum">
              <a:rPr lang="en-US" smtClean="0"/>
              <a:pPr>
                <a:defRPr/>
              </a:pPr>
              <a:t>78</a:t>
            </a:fld>
            <a:endParaRPr lang="en-US"/>
          </a:p>
        </p:txBody>
      </p:sp>
    </p:spTree>
    <p:extLst>
      <p:ext uri="{BB962C8B-B14F-4D97-AF65-F5344CB8AC3E}">
        <p14:creationId xmlns:p14="http://schemas.microsoft.com/office/powerpoint/2010/main" val="1137389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9A9A72D-D784-034D-8CB4-F4D657BA3041}" type="slidenum">
              <a:rPr lang="en-US" smtClean="0"/>
              <a:pPr>
                <a:defRPr/>
              </a:pPr>
              <a:t>140</a:t>
            </a:fld>
            <a:endParaRPr lang="en-US"/>
          </a:p>
        </p:txBody>
      </p:sp>
    </p:spTree>
    <p:extLst>
      <p:ext uri="{BB962C8B-B14F-4D97-AF65-F5344CB8AC3E}">
        <p14:creationId xmlns:p14="http://schemas.microsoft.com/office/powerpoint/2010/main" val="1501164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418DFE96-A0C0-8540-A2AC-66D7CEF22954}" type="slidenum">
              <a:rPr lang="en-US" altLang="zh-TW"/>
              <a:pPr>
                <a:defRPr/>
              </a:pPr>
              <a:t>‹#›</a:t>
            </a:fld>
            <a:endParaRPr lang="en-US" altLang="zh-TW"/>
          </a:p>
        </p:txBody>
      </p:sp>
    </p:spTree>
    <p:extLst>
      <p:ext uri="{BB962C8B-B14F-4D97-AF65-F5344CB8AC3E}">
        <p14:creationId xmlns:p14="http://schemas.microsoft.com/office/powerpoint/2010/main" val="257856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A459EC72-50CF-0B49-B542-1DD2F9F93F0F}" type="slidenum">
              <a:rPr lang="en-US" altLang="zh-TW"/>
              <a:pPr>
                <a:defRPr/>
              </a:pPr>
              <a:t>‹#›</a:t>
            </a:fld>
            <a:endParaRPr lang="en-US" altLang="zh-TW"/>
          </a:p>
        </p:txBody>
      </p:sp>
    </p:spTree>
    <p:extLst>
      <p:ext uri="{BB962C8B-B14F-4D97-AF65-F5344CB8AC3E}">
        <p14:creationId xmlns:p14="http://schemas.microsoft.com/office/powerpoint/2010/main" val="747743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52E99F4B-E8EF-DB47-B381-0583EE50C290}" type="slidenum">
              <a:rPr lang="en-US" altLang="zh-TW"/>
              <a:pPr>
                <a:defRPr/>
              </a:pPr>
              <a:t>‹#›</a:t>
            </a:fld>
            <a:endParaRPr lang="en-US" altLang="zh-TW"/>
          </a:p>
        </p:txBody>
      </p:sp>
    </p:spTree>
    <p:extLst>
      <p:ext uri="{BB962C8B-B14F-4D97-AF65-F5344CB8AC3E}">
        <p14:creationId xmlns:p14="http://schemas.microsoft.com/office/powerpoint/2010/main" val="25369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6"/>
          <p:cNvSpPr>
            <a:spLocks noGrp="1" noChangeArrowheads="1"/>
          </p:cNvSpPr>
          <p:nvPr>
            <p:ph type="sldNum" sz="quarter" idx="12"/>
          </p:nvPr>
        </p:nvSpPr>
        <p:spPr>
          <a:ln/>
        </p:spPr>
        <p:txBody>
          <a:bodyPr/>
          <a:lstStyle>
            <a:lvl1pPr>
              <a:defRPr/>
            </a:lvl1pPr>
          </a:lstStyle>
          <a:p>
            <a:pPr>
              <a:defRPr/>
            </a:pPr>
            <a:fld id="{FB146914-59D4-3747-BADC-25BBA7E9EDE8}" type="slidenum">
              <a:rPr lang="en-US" altLang="zh-TW"/>
              <a:pPr>
                <a:defRPr/>
              </a:pPr>
              <a:t>‹#›</a:t>
            </a:fld>
            <a:endParaRPr lang="en-US" altLang="zh-TW"/>
          </a:p>
        </p:txBody>
      </p:sp>
    </p:spTree>
    <p:extLst>
      <p:ext uri="{BB962C8B-B14F-4D97-AF65-F5344CB8AC3E}">
        <p14:creationId xmlns:p14="http://schemas.microsoft.com/office/powerpoint/2010/main" val="1078371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8" name="Rectangle 6"/>
          <p:cNvSpPr>
            <a:spLocks noGrp="1" noChangeArrowheads="1"/>
          </p:cNvSpPr>
          <p:nvPr>
            <p:ph type="sldNum" sz="quarter" idx="12"/>
          </p:nvPr>
        </p:nvSpPr>
        <p:spPr>
          <a:ln/>
        </p:spPr>
        <p:txBody>
          <a:bodyPr/>
          <a:lstStyle>
            <a:lvl1pPr>
              <a:defRPr/>
            </a:lvl1pPr>
          </a:lstStyle>
          <a:p>
            <a:pPr>
              <a:defRPr/>
            </a:pPr>
            <a:fld id="{50B74A68-8015-9747-AD90-6EEED6AB5EEF}" type="slidenum">
              <a:rPr lang="en-US" altLang="zh-TW"/>
              <a:pPr>
                <a:defRPr/>
              </a:pPr>
              <a:t>‹#›</a:t>
            </a:fld>
            <a:endParaRPr lang="en-US" altLang="zh-TW"/>
          </a:p>
        </p:txBody>
      </p:sp>
    </p:spTree>
    <p:extLst>
      <p:ext uri="{BB962C8B-B14F-4D97-AF65-F5344CB8AC3E}">
        <p14:creationId xmlns:p14="http://schemas.microsoft.com/office/powerpoint/2010/main" val="1577303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B9B48BCA-B93B-4E4E-A888-BB67A279384F}" type="slidenum">
              <a:rPr lang="en-US" altLang="zh-TW"/>
              <a:pPr>
                <a:defRPr/>
              </a:pPr>
              <a:t>‹#›</a:t>
            </a:fld>
            <a:endParaRPr lang="en-US" altLang="zh-TW"/>
          </a:p>
        </p:txBody>
      </p:sp>
    </p:spTree>
    <p:extLst>
      <p:ext uri="{BB962C8B-B14F-4D97-AF65-F5344CB8AC3E}">
        <p14:creationId xmlns:p14="http://schemas.microsoft.com/office/powerpoint/2010/main" val="171321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0633BCCB-4FD3-F143-A0A4-221CBD80634C}" type="slidenum">
              <a:rPr lang="en-US" altLang="zh-TW"/>
              <a:pPr>
                <a:defRPr/>
              </a:pPr>
              <a:t>‹#›</a:t>
            </a:fld>
            <a:endParaRPr lang="en-US" altLang="zh-TW"/>
          </a:p>
        </p:txBody>
      </p:sp>
    </p:spTree>
    <p:extLst>
      <p:ext uri="{BB962C8B-B14F-4D97-AF65-F5344CB8AC3E}">
        <p14:creationId xmlns:p14="http://schemas.microsoft.com/office/powerpoint/2010/main" val="1778918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78BA12EC-63A6-DC4C-A4DB-FB30983283EE}" type="slidenum">
              <a:rPr lang="en-US" altLang="zh-TW"/>
              <a:pPr>
                <a:defRPr/>
              </a:pPr>
              <a:t>‹#›</a:t>
            </a:fld>
            <a:endParaRPr lang="en-US" altLang="zh-TW"/>
          </a:p>
        </p:txBody>
      </p:sp>
    </p:spTree>
    <p:extLst>
      <p:ext uri="{BB962C8B-B14F-4D97-AF65-F5344CB8AC3E}">
        <p14:creationId xmlns:p14="http://schemas.microsoft.com/office/powerpoint/2010/main" val="1011694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6"/>
          <p:cNvSpPr>
            <a:spLocks noGrp="1" noChangeArrowheads="1"/>
          </p:cNvSpPr>
          <p:nvPr>
            <p:ph type="sldNum" sz="quarter" idx="12"/>
          </p:nvPr>
        </p:nvSpPr>
        <p:spPr>
          <a:ln/>
        </p:spPr>
        <p:txBody>
          <a:bodyPr/>
          <a:lstStyle>
            <a:lvl1pPr>
              <a:defRPr/>
            </a:lvl1pPr>
          </a:lstStyle>
          <a:p>
            <a:pPr>
              <a:defRPr/>
            </a:pPr>
            <a:fld id="{35870139-A4A3-6840-B255-79BA5A6411D5}" type="slidenum">
              <a:rPr lang="en-US" altLang="zh-TW"/>
              <a:pPr>
                <a:defRPr/>
              </a:pPr>
              <a:t>‹#›</a:t>
            </a:fld>
            <a:endParaRPr lang="en-US" altLang="zh-TW"/>
          </a:p>
        </p:txBody>
      </p:sp>
    </p:spTree>
    <p:extLst>
      <p:ext uri="{BB962C8B-B14F-4D97-AF65-F5344CB8AC3E}">
        <p14:creationId xmlns:p14="http://schemas.microsoft.com/office/powerpoint/2010/main" val="1916655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6"/>
          <p:cNvSpPr>
            <a:spLocks noGrp="1" noChangeArrowheads="1"/>
          </p:cNvSpPr>
          <p:nvPr>
            <p:ph type="sldNum" sz="quarter" idx="12"/>
          </p:nvPr>
        </p:nvSpPr>
        <p:spPr>
          <a:ln/>
        </p:spPr>
        <p:txBody>
          <a:bodyPr/>
          <a:lstStyle>
            <a:lvl1pPr>
              <a:defRPr/>
            </a:lvl1pPr>
          </a:lstStyle>
          <a:p>
            <a:pPr>
              <a:defRPr/>
            </a:pPr>
            <a:fld id="{2BCB07AF-8409-4148-9182-371C9984CB96}" type="slidenum">
              <a:rPr lang="en-US" altLang="zh-TW"/>
              <a:pPr>
                <a:defRPr/>
              </a:pPr>
              <a:t>‹#›</a:t>
            </a:fld>
            <a:endParaRPr lang="en-US" altLang="zh-TW"/>
          </a:p>
        </p:txBody>
      </p:sp>
    </p:spTree>
    <p:extLst>
      <p:ext uri="{BB962C8B-B14F-4D97-AF65-F5344CB8AC3E}">
        <p14:creationId xmlns:p14="http://schemas.microsoft.com/office/powerpoint/2010/main" val="966098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6"/>
          <p:cNvSpPr>
            <a:spLocks noGrp="1" noChangeArrowheads="1"/>
          </p:cNvSpPr>
          <p:nvPr>
            <p:ph type="sldNum" sz="quarter" idx="12"/>
          </p:nvPr>
        </p:nvSpPr>
        <p:spPr>
          <a:ln/>
        </p:spPr>
        <p:txBody>
          <a:bodyPr/>
          <a:lstStyle>
            <a:lvl1pPr>
              <a:defRPr/>
            </a:lvl1pPr>
          </a:lstStyle>
          <a:p>
            <a:pPr>
              <a:defRPr/>
            </a:pPr>
            <a:fld id="{4660E70B-BC8E-4B4E-AEF7-A587AB61A305}" type="slidenum">
              <a:rPr lang="en-US" altLang="zh-TW"/>
              <a:pPr>
                <a:defRPr/>
              </a:pPr>
              <a:t>‹#›</a:t>
            </a:fld>
            <a:endParaRPr lang="en-US" altLang="zh-TW"/>
          </a:p>
        </p:txBody>
      </p:sp>
    </p:spTree>
    <p:extLst>
      <p:ext uri="{BB962C8B-B14F-4D97-AF65-F5344CB8AC3E}">
        <p14:creationId xmlns:p14="http://schemas.microsoft.com/office/powerpoint/2010/main" val="93483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AF0A324C-85A3-4D4E-934C-0B71A169944E}" type="slidenum">
              <a:rPr lang="en-US" altLang="zh-TW"/>
              <a:pPr>
                <a:defRPr/>
              </a:pPr>
              <a:t>‹#›</a:t>
            </a:fld>
            <a:endParaRPr lang="en-US" altLang="zh-TW"/>
          </a:p>
        </p:txBody>
      </p:sp>
    </p:spTree>
    <p:extLst>
      <p:ext uri="{BB962C8B-B14F-4D97-AF65-F5344CB8AC3E}">
        <p14:creationId xmlns:p14="http://schemas.microsoft.com/office/powerpoint/2010/main" val="136277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514236B5-9A2C-8446-92B3-14EF4164E0E6}" type="slidenum">
              <a:rPr lang="en-US" altLang="zh-TW"/>
              <a:pPr>
                <a:defRPr/>
              </a:pPr>
              <a:t>‹#›</a:t>
            </a:fld>
            <a:endParaRPr lang="en-US" altLang="zh-TW"/>
          </a:p>
        </p:txBody>
      </p:sp>
    </p:spTree>
    <p:extLst>
      <p:ext uri="{BB962C8B-B14F-4D97-AF65-F5344CB8AC3E}">
        <p14:creationId xmlns:p14="http://schemas.microsoft.com/office/powerpoint/2010/main" val="1211589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endParaRPr lang="en-US" altLang="zh-TW"/>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TW" altLang="en-US"/>
              <a:t>按一下以編輯母片</a:t>
            </a:r>
            <a:endParaRPr lang="en-US" altLang="zh-TW"/>
          </a:p>
          <a:p>
            <a:pPr lvl="1"/>
            <a:r>
              <a:rPr lang="zh-TW" altLang="en-US"/>
              <a:t>第二層</a:t>
            </a:r>
            <a:endParaRPr lang="en-US" altLang="zh-TW"/>
          </a:p>
          <a:p>
            <a:pPr lvl="2"/>
            <a:r>
              <a:rPr lang="zh-TW" altLang="en-US"/>
              <a:t>第三層</a:t>
            </a:r>
            <a:endParaRPr lang="en-US" altLang="zh-TW"/>
          </a:p>
          <a:p>
            <a:pPr lvl="3"/>
            <a:r>
              <a:rPr lang="zh-TW" altLang="en-US"/>
              <a:t>第四層</a:t>
            </a:r>
            <a:endParaRPr lang="en-US" altLang="zh-TW"/>
          </a:p>
          <a:p>
            <a:pPr lvl="4"/>
            <a:r>
              <a:rPr lang="zh-TW" altLang="en-US"/>
              <a:t>第五層</a:t>
            </a:r>
            <a:endParaRPr lang="en-US" altLang="zh-TW"/>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Times New Roman" pitchFamily="18" charset="0"/>
                <a:ea typeface="PMingLiU" pitchFamily="18" charset="-120"/>
              </a:defRPr>
            </a:lvl1pPr>
          </a:lstStyle>
          <a:p>
            <a:pPr>
              <a:defRPr/>
            </a:pPr>
            <a:endParaRPr lang="en-US" altLang="zh-TW"/>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Times New Roman" pitchFamily="18" charset="0"/>
                <a:ea typeface="PMingLiU" pitchFamily="18" charset="-120"/>
              </a:defRPr>
            </a:lvl1pPr>
          </a:lstStyle>
          <a:p>
            <a:pPr>
              <a:defRPr/>
            </a:pPr>
            <a:endParaRPr lang="en-US" altLang="zh-TW"/>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ea typeface="PMingLiU" charset="0"/>
              </a:defRPr>
            </a:lvl1pPr>
          </a:lstStyle>
          <a:p>
            <a:pPr>
              <a:defRPr/>
            </a:pPr>
            <a:fld id="{7B2DDE91-6614-7142-9799-DEDFB27B9D14}"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chemeClr val="tx2"/>
          </a:solidFill>
          <a:latin typeface="+mj-lt"/>
          <a:ea typeface="PMingLiU" pitchFamily="18" charset="-120"/>
          <a:cs typeface="+mj-cs"/>
        </a:defRPr>
      </a:lvl1pPr>
      <a:lvl2pPr algn="ctr" rtl="0" eaLnBrk="0" fontAlgn="base" hangingPunct="0">
        <a:spcBef>
          <a:spcPct val="0"/>
        </a:spcBef>
        <a:spcAft>
          <a:spcPct val="0"/>
        </a:spcAft>
        <a:defRPr kumimoji="1" sz="4400">
          <a:solidFill>
            <a:schemeClr val="tx2"/>
          </a:solidFill>
          <a:latin typeface="Times New Roman" charset="0"/>
          <a:ea typeface="PMingLiU" pitchFamily="18" charset="-120"/>
          <a:cs typeface="新細明體" charset="-120"/>
        </a:defRPr>
      </a:lvl2pPr>
      <a:lvl3pPr algn="ctr" rtl="0" eaLnBrk="0" fontAlgn="base" hangingPunct="0">
        <a:spcBef>
          <a:spcPct val="0"/>
        </a:spcBef>
        <a:spcAft>
          <a:spcPct val="0"/>
        </a:spcAft>
        <a:defRPr kumimoji="1" sz="4400">
          <a:solidFill>
            <a:schemeClr val="tx2"/>
          </a:solidFill>
          <a:latin typeface="Times New Roman" charset="0"/>
          <a:ea typeface="PMingLiU" pitchFamily="18" charset="-120"/>
          <a:cs typeface="新細明體" charset="-120"/>
        </a:defRPr>
      </a:lvl3pPr>
      <a:lvl4pPr algn="ctr" rtl="0" eaLnBrk="0" fontAlgn="base" hangingPunct="0">
        <a:spcBef>
          <a:spcPct val="0"/>
        </a:spcBef>
        <a:spcAft>
          <a:spcPct val="0"/>
        </a:spcAft>
        <a:defRPr kumimoji="1" sz="4400">
          <a:solidFill>
            <a:schemeClr val="tx2"/>
          </a:solidFill>
          <a:latin typeface="Times New Roman" charset="0"/>
          <a:ea typeface="PMingLiU" pitchFamily="18" charset="-120"/>
          <a:cs typeface="新細明體" charset="-120"/>
        </a:defRPr>
      </a:lvl4pPr>
      <a:lvl5pPr algn="ctr" rtl="0" eaLnBrk="0" fontAlgn="base" hangingPunct="0">
        <a:spcBef>
          <a:spcPct val="0"/>
        </a:spcBef>
        <a:spcAft>
          <a:spcPct val="0"/>
        </a:spcAft>
        <a:defRPr kumimoji="1" sz="4400">
          <a:solidFill>
            <a:schemeClr val="tx2"/>
          </a:solidFill>
          <a:latin typeface="Times New Roman" charset="0"/>
          <a:ea typeface="PMingLiU" pitchFamily="18" charset="-120"/>
          <a:cs typeface="新細明體" charset="-120"/>
        </a:defRPr>
      </a:lvl5pPr>
      <a:lvl6pPr marL="457200" algn="ctr" rtl="0" fontAlgn="base">
        <a:spcBef>
          <a:spcPct val="0"/>
        </a:spcBef>
        <a:spcAft>
          <a:spcPct val="0"/>
        </a:spcAft>
        <a:defRPr kumimoji="1" sz="4400">
          <a:solidFill>
            <a:schemeClr val="tx2"/>
          </a:solidFill>
          <a:latin typeface="Times New Roman" charset="0"/>
          <a:ea typeface="新細明體" charset="-120"/>
          <a:cs typeface="新細明體" charset="-120"/>
        </a:defRPr>
      </a:lvl6pPr>
      <a:lvl7pPr marL="914400" algn="ctr" rtl="0" fontAlgn="base">
        <a:spcBef>
          <a:spcPct val="0"/>
        </a:spcBef>
        <a:spcAft>
          <a:spcPct val="0"/>
        </a:spcAft>
        <a:defRPr kumimoji="1" sz="4400">
          <a:solidFill>
            <a:schemeClr val="tx2"/>
          </a:solidFill>
          <a:latin typeface="Times New Roman" charset="0"/>
          <a:ea typeface="新細明體" charset="-120"/>
          <a:cs typeface="新細明體" charset="-120"/>
        </a:defRPr>
      </a:lvl7pPr>
      <a:lvl8pPr marL="1371600" algn="ctr" rtl="0" fontAlgn="base">
        <a:spcBef>
          <a:spcPct val="0"/>
        </a:spcBef>
        <a:spcAft>
          <a:spcPct val="0"/>
        </a:spcAft>
        <a:defRPr kumimoji="1" sz="4400">
          <a:solidFill>
            <a:schemeClr val="tx2"/>
          </a:solidFill>
          <a:latin typeface="Times New Roman" charset="0"/>
          <a:ea typeface="新細明體" charset="-120"/>
          <a:cs typeface="新細明體" charset="-120"/>
        </a:defRPr>
      </a:lvl8pPr>
      <a:lvl9pPr marL="1828800" algn="ctr" rtl="0" fontAlgn="base">
        <a:spcBef>
          <a:spcPct val="0"/>
        </a:spcBef>
        <a:spcAft>
          <a:spcPct val="0"/>
        </a:spcAft>
        <a:defRPr kumimoji="1" sz="4400">
          <a:solidFill>
            <a:schemeClr val="tx2"/>
          </a:solidFill>
          <a:latin typeface="Times New Roman" charset="0"/>
          <a:ea typeface="新細明體" charset="-120"/>
          <a:cs typeface="新細明體" charset="-12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PMingLiU" pitchFamily="18"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PMingLiU" pitchFamily="18" charset="-120"/>
          <a:cs typeface="+mn-cs"/>
        </a:defRPr>
      </a:lvl2pPr>
      <a:lvl3pPr marL="1143000" indent="-228600" algn="l" rtl="0" eaLnBrk="0" fontAlgn="base" hangingPunct="0">
        <a:spcBef>
          <a:spcPct val="20000"/>
        </a:spcBef>
        <a:spcAft>
          <a:spcPct val="0"/>
        </a:spcAft>
        <a:buChar char="•"/>
        <a:defRPr kumimoji="1" sz="2400">
          <a:solidFill>
            <a:schemeClr val="tx1"/>
          </a:solidFill>
          <a:latin typeface="+mn-lt"/>
          <a:ea typeface="PMingLiU" pitchFamily="18" charset="-120"/>
          <a:cs typeface="+mn-cs"/>
        </a:defRPr>
      </a:lvl3pPr>
      <a:lvl4pPr marL="1600200" indent="-228600" algn="l" rtl="0" eaLnBrk="0" fontAlgn="base" hangingPunct="0">
        <a:spcBef>
          <a:spcPct val="20000"/>
        </a:spcBef>
        <a:spcAft>
          <a:spcPct val="0"/>
        </a:spcAft>
        <a:buChar char="–"/>
        <a:defRPr kumimoji="1" sz="2000">
          <a:solidFill>
            <a:schemeClr val="tx1"/>
          </a:solidFill>
          <a:latin typeface="+mn-lt"/>
          <a:ea typeface="PMingLiU" pitchFamily="18" charset="-120"/>
          <a:cs typeface="+mn-cs"/>
        </a:defRPr>
      </a:lvl4pPr>
      <a:lvl5pPr marL="2057400" indent="-228600" algn="l" rtl="0" eaLnBrk="0" fontAlgn="base" hangingPunct="0">
        <a:spcBef>
          <a:spcPct val="20000"/>
        </a:spcBef>
        <a:spcAft>
          <a:spcPct val="0"/>
        </a:spcAft>
        <a:buChar char="»"/>
        <a:defRPr kumimoji="1" sz="2000">
          <a:solidFill>
            <a:schemeClr val="tx1"/>
          </a:solidFill>
          <a:latin typeface="+mn-lt"/>
          <a:ea typeface="PMingLiU" pitchFamily="18" charset="-120"/>
          <a:cs typeface="+mn-cs"/>
        </a:defRPr>
      </a:lvl5pPr>
      <a:lvl6pPr marL="2514600" indent="-228600" algn="l" rtl="0" fontAlgn="base">
        <a:spcBef>
          <a:spcPct val="20000"/>
        </a:spcBef>
        <a:spcAft>
          <a:spcPct val="0"/>
        </a:spcAft>
        <a:buChar char="»"/>
        <a:defRPr kumimoji="1" sz="2000">
          <a:solidFill>
            <a:schemeClr val="tx1"/>
          </a:solidFill>
          <a:latin typeface="+mn-lt"/>
          <a:ea typeface="+mn-ea"/>
          <a:cs typeface="+mn-cs"/>
        </a:defRPr>
      </a:lvl6pPr>
      <a:lvl7pPr marL="2971800" indent="-228600" algn="l" rtl="0" fontAlgn="base">
        <a:spcBef>
          <a:spcPct val="20000"/>
        </a:spcBef>
        <a:spcAft>
          <a:spcPct val="0"/>
        </a:spcAft>
        <a:buChar char="»"/>
        <a:defRPr kumimoji="1" sz="2000">
          <a:solidFill>
            <a:schemeClr val="tx1"/>
          </a:solidFill>
          <a:latin typeface="+mn-lt"/>
          <a:ea typeface="+mn-ea"/>
          <a:cs typeface="+mn-cs"/>
        </a:defRPr>
      </a:lvl7pPr>
      <a:lvl8pPr marL="3429000" indent="-228600" algn="l" rtl="0" fontAlgn="base">
        <a:spcBef>
          <a:spcPct val="20000"/>
        </a:spcBef>
        <a:spcAft>
          <a:spcPct val="0"/>
        </a:spcAft>
        <a:buChar char="»"/>
        <a:defRPr kumimoji="1" sz="2000">
          <a:solidFill>
            <a:schemeClr val="tx1"/>
          </a:solidFill>
          <a:latin typeface="+mn-lt"/>
          <a:ea typeface="+mn-ea"/>
          <a:cs typeface="+mn-cs"/>
        </a:defRPr>
      </a:lvl8pPr>
      <a:lvl9pPr marL="3886200" indent="-228600" algn="l" rtl="0" fontAlgn="base">
        <a:spcBef>
          <a:spcPct val="20000"/>
        </a:spcBef>
        <a:spcAft>
          <a:spcPct val="0"/>
        </a:spcAft>
        <a:buChar char="»"/>
        <a:defRPr kumimoji="1"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1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08.jpeg"/><Relationship Id="rId4" Type="http://schemas.openxmlformats.org/officeDocument/2006/relationships/image" Target="../media/image107.png"/></Relationships>
</file>

<file path=ppt/slides/_rels/slide13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jpeg"/></Relationships>
</file>

<file path=ppt/slides/_rels/slide14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23.png"/><Relationship Id="rId4" Type="http://schemas.openxmlformats.org/officeDocument/2006/relationships/oleObject" Target="../embeddings/oleObject2.bin"/></Relationships>
</file>

<file path=ppt/slides/_rels/slide14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5.png"/><Relationship Id="rId4" Type="http://schemas.openxmlformats.org/officeDocument/2006/relationships/oleObject" Target="../embeddings/oleObject3.bin"/></Relationships>
</file>

<file path=ppt/slides/_rels/slide147.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132.png"/><Relationship Id="rId5" Type="http://schemas.openxmlformats.org/officeDocument/2006/relationships/oleObject" Target="../embeddings/oleObject5.bin"/><Relationship Id="rId4" Type="http://schemas.openxmlformats.org/officeDocument/2006/relationships/image" Target="../media/image131.png"/></Relationships>
</file>

<file path=ppt/slides/_rels/slide154.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133.png"/><Relationship Id="rId4" Type="http://schemas.openxmlformats.org/officeDocument/2006/relationships/oleObject" Target="../embeddings/oleObject6.bin"/></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39.png"/><Relationship Id="rId5" Type="http://schemas.openxmlformats.org/officeDocument/2006/relationships/oleObject" Target="../embeddings/oleObject7.bin"/><Relationship Id="rId4" Type="http://schemas.openxmlformats.org/officeDocument/2006/relationships/image" Target="../media/image141.jpeg"/></Relationships>
</file>

<file path=ppt/slides/_rels/slide163.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7.xml"/><Relationship Id="rId4" Type="http://schemas.openxmlformats.org/officeDocument/2006/relationships/image" Target="../media/image150.jpeg"/></Relationships>
</file>

<file path=ppt/slides/_rels/slide177.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0.jpeg"/><Relationship Id="rId1" Type="http://schemas.openxmlformats.org/officeDocument/2006/relationships/slideLayout" Target="../slideLayouts/slideLayout7.xml"/><Relationship Id="rId5" Type="http://schemas.openxmlformats.org/officeDocument/2006/relationships/image" Target="../media/image186.jpeg"/><Relationship Id="rId4" Type="http://schemas.openxmlformats.org/officeDocument/2006/relationships/image" Target="../media/image192.jpeg"/></Relationships>
</file>

<file path=ppt/slides/_rels/slide219.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9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image" Target="../media/image194.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88.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8.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20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jpeg"/><Relationship Id="rId1" Type="http://schemas.openxmlformats.org/officeDocument/2006/relationships/slideLayout" Target="../slideLayouts/slideLayout7.xml"/><Relationship Id="rId4" Type="http://schemas.openxmlformats.org/officeDocument/2006/relationships/image" Target="../media/image208.jpeg"/></Relationships>
</file>

<file path=ppt/slides/_rels/slide233.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210.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image" Target="../media/image212.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image" Target="../media/image214.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216.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ctrTitle"/>
          </p:nvPr>
        </p:nvSpPr>
        <p:spPr>
          <a:xfrm>
            <a:off x="685800" y="2286000"/>
            <a:ext cx="7772400" cy="1143000"/>
          </a:xfrm>
          <a:solidFill>
            <a:schemeClr val="bg1"/>
          </a:solidFill>
        </p:spPr>
        <p:txBody>
          <a:bodyPr/>
          <a:lstStyle/>
          <a:p>
            <a:pPr eaLnBrk="1" hangingPunct="1"/>
            <a:r>
              <a:rPr lang="en-US" altLang="zh-TW" sz="3600">
                <a:ea typeface="PMingLiU" charset="-120"/>
              </a:rPr>
              <a:t>Part II</a:t>
            </a:r>
            <a:br>
              <a:rPr lang="en-US" altLang="zh-TW" sz="3600">
                <a:ea typeface="PMingLiU" charset="-120"/>
              </a:rPr>
            </a:br>
            <a:r>
              <a:rPr lang="en-US" altLang="zh-TW" sz="4000">
                <a:ea typeface="PMingLiU" charset="-120"/>
              </a:rPr>
              <a:t>Module 1: WANs and Routers</a:t>
            </a:r>
          </a:p>
        </p:txBody>
      </p:sp>
      <p:sp>
        <p:nvSpPr>
          <p:cNvPr id="16386" name="Rectangle 3"/>
          <p:cNvSpPr>
            <a:spLocks noGrp="1" noChangeArrowheads="1"/>
          </p:cNvSpPr>
          <p:nvPr>
            <p:ph type="subTitle" idx="1"/>
          </p:nvPr>
        </p:nvSpPr>
        <p:spPr/>
        <p:txBody>
          <a:bodyPr/>
          <a:lstStyle/>
          <a:p>
            <a:pPr algn="l" eaLnBrk="1" hangingPunct="1"/>
            <a:r>
              <a:rPr lang="en-US" altLang="en-US" sz="2000">
                <a:ea typeface="PMingLiU" charset="-120"/>
              </a:rPr>
              <a:t>Reference for CCNA 4:</a:t>
            </a:r>
          </a:p>
          <a:p>
            <a:pPr algn="l" eaLnBrk="1" hangingPunct="1"/>
            <a:r>
              <a:rPr lang="en-US" altLang="en-US" sz="2000">
                <a:ea typeface="PMingLiU" charset="-120"/>
              </a:rPr>
              <a:t>2.1 Introduction to Routing and Packet Forwarding</a:t>
            </a:r>
          </a:p>
        </p:txBody>
      </p:sp>
      <p:sp>
        <p:nvSpPr>
          <p:cNvPr id="1638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37BD02BA-625C-6D4D-8BA2-ECA692F6FC49}" type="slidenum">
              <a:rPr lang="en-US" altLang="zh-TW" sz="1400"/>
              <a:pPr/>
              <a:t>1</a:t>
            </a:fld>
            <a:endParaRPr lang="en-US" altLang="zh-TW"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2" descr="SP32-73"/>
          <p:cNvPicPr>
            <a:picLocks noChangeAspect="1" noChangeArrowheads="1"/>
          </p:cNvPicPr>
          <p:nvPr/>
        </p:nvPicPr>
        <p:blipFill>
          <a:blip r:embed="rId2">
            <a:extLst>
              <a:ext uri="{28A0092B-C50C-407E-A947-70E740481C1C}">
                <a14:useLocalDpi xmlns:a14="http://schemas.microsoft.com/office/drawing/2010/main" val="0"/>
              </a:ext>
            </a:extLst>
          </a:blip>
          <a:srcRect r="4124"/>
          <a:stretch>
            <a:fillRect/>
          </a:stretch>
        </p:blipFill>
        <p:spPr bwMode="auto">
          <a:xfrm>
            <a:off x="1066800" y="1219200"/>
            <a:ext cx="7086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2" name="Rectangle 4"/>
          <p:cNvSpPr>
            <a:spLocks noChangeArrowheads="1"/>
          </p:cNvSpPr>
          <p:nvPr/>
        </p:nvSpPr>
        <p:spPr bwMode="auto">
          <a:xfrm>
            <a:off x="609600" y="1143000"/>
            <a:ext cx="24399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400">
                <a:latin typeface="Helvetica" charset="0"/>
              </a:rPr>
              <a:t>Router Internal Components</a:t>
            </a:r>
            <a:endParaRPr kumimoji="0" lang="en-US" altLang="en-US" sz="1400">
              <a:latin typeface="Arial" charset="0"/>
            </a:endParaRPr>
          </a:p>
        </p:txBody>
      </p:sp>
      <p:sp>
        <p:nvSpPr>
          <p:cNvPr id="2560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EBBB9ED4-A005-DE44-B217-D6B6C0FDE7F8}" type="slidenum">
              <a:rPr lang="en-US" altLang="zh-TW" sz="1400"/>
              <a:pPr/>
              <a:t>10</a:t>
            </a:fld>
            <a:endParaRPr lang="en-US" altLang="zh-TW" sz="14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1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191" t="29674" r="39838" b="19783"/>
          <a:stretch>
            <a:fillRect/>
          </a:stretch>
        </p:blipFill>
        <p:spPr>
          <a:xfrm>
            <a:off x="1447800" y="2571750"/>
            <a:ext cx="6705600" cy="4286250"/>
          </a:xfrm>
        </p:spPr>
      </p:pic>
      <p:sp>
        <p:nvSpPr>
          <p:cNvPr id="117762" name="Rectangle 4"/>
          <p:cNvSpPr>
            <a:spLocks noGrp="1" noChangeArrowheads="1"/>
          </p:cNvSpPr>
          <p:nvPr>
            <p:ph type="title"/>
          </p:nvPr>
        </p:nvSpPr>
        <p:spPr>
          <a:xfrm>
            <a:off x="76200" y="46038"/>
            <a:ext cx="8229600" cy="715962"/>
          </a:xfrm>
        </p:spPr>
        <p:txBody>
          <a:bodyPr/>
          <a:lstStyle/>
          <a:p>
            <a:pPr algn="l" eaLnBrk="1" hangingPunct="1"/>
            <a:r>
              <a:rPr lang="en-US" altLang="zh-TW" sz="1800">
                <a:ea typeface="PMingLiU" charset="-120"/>
              </a:rPr>
              <a:t> </a:t>
            </a:r>
            <a:r>
              <a:rPr lang="en-US" altLang="zh-TW" sz="1800" b="1">
                <a:ea typeface="PMingLiU" charset="-120"/>
              </a:rPr>
              <a:t>6.2.2 Autonomous systems</a:t>
            </a:r>
            <a:r>
              <a:rPr lang="en-US" altLang="zh-TW" sz="1800">
                <a:ea typeface="PMingLiU" charset="-120"/>
              </a:rPr>
              <a:t> </a:t>
            </a:r>
          </a:p>
        </p:txBody>
      </p:sp>
      <p:sp>
        <p:nvSpPr>
          <p:cNvPr id="117763" name="Rectangle 7"/>
          <p:cNvSpPr>
            <a:spLocks noChangeArrowheads="1"/>
          </p:cNvSpPr>
          <p:nvPr/>
        </p:nvSpPr>
        <p:spPr bwMode="auto">
          <a:xfrm>
            <a:off x="152400" y="609600"/>
            <a:ext cx="8377238"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kumimoji="0" lang="en-US" altLang="en-US" sz="2000">
                <a:solidFill>
                  <a:srgbClr val="000000"/>
                </a:solidFill>
                <a:latin typeface="Arial" charset="0"/>
              </a:rPr>
              <a:t>An AS is a collection of networks under a common administration that share a common routing strategy. </a:t>
            </a:r>
          </a:p>
          <a:p>
            <a:pPr eaLnBrk="1" hangingPunct="1">
              <a:spcBef>
                <a:spcPct val="0"/>
              </a:spcBef>
            </a:pPr>
            <a:r>
              <a:rPr kumimoji="0" lang="en-US" altLang="en-US" sz="2000">
                <a:solidFill>
                  <a:srgbClr val="000000"/>
                </a:solidFill>
                <a:latin typeface="Arial" charset="0"/>
              </a:rPr>
              <a:t>To the outside world, an AS is viewed as a single entity. </a:t>
            </a:r>
          </a:p>
          <a:p>
            <a:pPr eaLnBrk="1" hangingPunct="1">
              <a:spcBef>
                <a:spcPct val="0"/>
              </a:spcBef>
            </a:pPr>
            <a:r>
              <a:rPr kumimoji="0" lang="en-US" altLang="en-US" sz="2000">
                <a:solidFill>
                  <a:srgbClr val="000000"/>
                </a:solidFill>
                <a:latin typeface="Arial" charset="0"/>
              </a:rPr>
              <a:t>The American Registry of Internet Numbers (ARIN), a service provider, or an administrator assigns a 16-bit identification number to each AS. </a:t>
            </a:r>
          </a:p>
          <a:p>
            <a:pPr eaLnBrk="1" hangingPunct="1">
              <a:spcBef>
                <a:spcPct val="0"/>
              </a:spcBef>
            </a:pPr>
            <a:r>
              <a:rPr kumimoji="0" lang="en-US" altLang="en-US" sz="2000">
                <a:solidFill>
                  <a:srgbClr val="000000"/>
                </a:solidFill>
                <a:latin typeface="Arial" charset="0"/>
              </a:rPr>
              <a:t>Routing protocols, such as Cisco IGRP, require the assignment of a unique, AS number.</a:t>
            </a:r>
          </a:p>
        </p:txBody>
      </p:sp>
      <p:sp>
        <p:nvSpPr>
          <p:cNvPr id="11776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98FF7E96-ADF7-F24E-BE56-F7ADF7B7B5FE}" type="slidenum">
              <a:rPr lang="en-US" altLang="zh-TW" sz="1400"/>
              <a:pPr/>
              <a:t>100</a:t>
            </a:fld>
            <a:endParaRPr lang="en-US" altLang="zh-TW" sz="14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6"/>
          <p:cNvSpPr>
            <a:spLocks noGrp="1" noChangeArrowheads="1"/>
          </p:cNvSpPr>
          <p:nvPr>
            <p:ph type="title"/>
          </p:nvPr>
        </p:nvSpPr>
        <p:spPr>
          <a:xfrm>
            <a:off x="457200" y="274638"/>
            <a:ext cx="8229600" cy="715962"/>
          </a:xfrm>
        </p:spPr>
        <p:txBody>
          <a:bodyPr/>
          <a:lstStyle/>
          <a:p>
            <a:pPr eaLnBrk="1" hangingPunct="1"/>
            <a:r>
              <a:rPr lang="en-US" altLang="zh-TW" sz="1800" b="1">
                <a:ea typeface="PMingLiU" charset="-120"/>
              </a:rPr>
              <a:t>Routing protocols</a:t>
            </a:r>
            <a:r>
              <a:rPr lang="en-US" altLang="zh-TW" sz="1800">
                <a:ea typeface="PMingLiU" charset="-120"/>
              </a:rPr>
              <a:t> </a:t>
            </a:r>
          </a:p>
        </p:txBody>
      </p:sp>
      <p:pic>
        <p:nvPicPr>
          <p:cNvPr id="118786"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185" t="29007" r="39105" b="19467"/>
          <a:stretch>
            <a:fillRect/>
          </a:stretch>
        </p:blipFill>
        <p:spPr>
          <a:xfrm>
            <a:off x="1752600" y="838200"/>
            <a:ext cx="7086600" cy="4560888"/>
          </a:xfrm>
          <a:noFill/>
        </p:spPr>
      </p:pic>
      <p:sp>
        <p:nvSpPr>
          <p:cNvPr id="118787" name="Rectangle 8"/>
          <p:cNvSpPr>
            <a:spLocks noChangeArrowheads="1"/>
          </p:cNvSpPr>
          <p:nvPr/>
        </p:nvSpPr>
        <p:spPr bwMode="auto">
          <a:xfrm>
            <a:off x="228600" y="5137150"/>
            <a:ext cx="4456113"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700">
                <a:solidFill>
                  <a:srgbClr val="000000"/>
                </a:solidFill>
                <a:latin typeface="Arial" charset="0"/>
              </a:rPr>
              <a:t>RIP - a distance vector </a:t>
            </a:r>
          </a:p>
          <a:p>
            <a:pPr eaLnBrk="1" hangingPunct="1">
              <a:spcBef>
                <a:spcPct val="0"/>
              </a:spcBef>
              <a:buFontTx/>
              <a:buNone/>
            </a:pPr>
            <a:r>
              <a:rPr kumimoji="0" lang="en-US" altLang="en-US" sz="1700">
                <a:solidFill>
                  <a:srgbClr val="000000"/>
                </a:solidFill>
                <a:latin typeface="Arial" charset="0"/>
              </a:rPr>
              <a:t>IGRP - the Cisco distance vector</a:t>
            </a:r>
          </a:p>
          <a:p>
            <a:pPr eaLnBrk="1" hangingPunct="1">
              <a:spcBef>
                <a:spcPct val="0"/>
              </a:spcBef>
              <a:buFontTx/>
              <a:buNone/>
            </a:pPr>
            <a:r>
              <a:rPr kumimoji="0" lang="en-US" altLang="en-US" sz="1700">
                <a:solidFill>
                  <a:srgbClr val="000000"/>
                </a:solidFill>
                <a:latin typeface="Arial" charset="0"/>
              </a:rPr>
              <a:t>EIGRP - the advanced Cisco distance vector</a:t>
            </a:r>
          </a:p>
          <a:p>
            <a:pPr eaLnBrk="1" hangingPunct="1">
              <a:spcBef>
                <a:spcPct val="0"/>
              </a:spcBef>
              <a:buFontTx/>
              <a:buNone/>
            </a:pPr>
            <a:r>
              <a:rPr kumimoji="0" lang="en-US" altLang="en-US" sz="1700">
                <a:solidFill>
                  <a:srgbClr val="000000"/>
                </a:solidFill>
                <a:latin typeface="Arial" charset="0"/>
              </a:rPr>
              <a:t>OSPF - a link-state</a:t>
            </a:r>
          </a:p>
          <a:p>
            <a:pPr eaLnBrk="1" hangingPunct="1">
              <a:spcBef>
                <a:spcPct val="0"/>
              </a:spcBef>
              <a:buFontTx/>
              <a:buNone/>
            </a:pPr>
            <a:endParaRPr kumimoji="0" lang="en-US" altLang="en-US" sz="1700">
              <a:solidFill>
                <a:srgbClr val="000000"/>
              </a:solidFill>
              <a:latin typeface="Arial" charset="0"/>
            </a:endParaRPr>
          </a:p>
          <a:p>
            <a:pPr eaLnBrk="1" hangingPunct="1">
              <a:spcBef>
                <a:spcPct val="0"/>
              </a:spcBef>
              <a:buFontTx/>
              <a:buNone/>
            </a:pPr>
            <a:r>
              <a:rPr kumimoji="0" lang="en-US" altLang="en-US" sz="1700">
                <a:solidFill>
                  <a:srgbClr val="000000"/>
                </a:solidFill>
                <a:latin typeface="Arial" charset="0"/>
              </a:rPr>
              <a:t>BGP - a distance vector</a:t>
            </a:r>
          </a:p>
        </p:txBody>
      </p:sp>
      <p:sp>
        <p:nvSpPr>
          <p:cNvPr id="11878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2505C033-589B-9742-BF1A-5BB16FC1AA22}" type="slidenum">
              <a:rPr lang="en-US" altLang="zh-TW" sz="1400"/>
              <a:pPr/>
              <a:t>101</a:t>
            </a:fld>
            <a:endParaRPr lang="en-US" altLang="zh-TW" sz="14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4"/>
          <p:cNvSpPr>
            <a:spLocks noGrp="1" noChangeArrowheads="1"/>
          </p:cNvSpPr>
          <p:nvPr>
            <p:ph type="title"/>
          </p:nvPr>
        </p:nvSpPr>
        <p:spPr>
          <a:xfrm>
            <a:off x="304800" y="152400"/>
            <a:ext cx="7813675" cy="428625"/>
          </a:xfrm>
        </p:spPr>
        <p:txBody>
          <a:bodyPr/>
          <a:lstStyle/>
          <a:p>
            <a:pPr algn="l" eaLnBrk="1" hangingPunct="1"/>
            <a:r>
              <a:rPr lang="en-US" altLang="zh-TW" sz="1800">
                <a:ea typeface="PMingLiU" charset="-120"/>
              </a:rPr>
              <a:t> </a:t>
            </a:r>
            <a:r>
              <a:rPr lang="en-US" altLang="zh-TW" sz="1800" b="1">
                <a:ea typeface="PMingLiU" charset="-120"/>
              </a:rPr>
              <a:t>6.2.3 Purpose of a routing protocol and autonomous systems</a:t>
            </a:r>
            <a:r>
              <a:rPr lang="en-US" altLang="zh-TW" sz="1800">
                <a:ea typeface="PMingLiU" charset="-120"/>
              </a:rPr>
              <a:t> </a:t>
            </a:r>
          </a:p>
        </p:txBody>
      </p:sp>
      <p:pic>
        <p:nvPicPr>
          <p:cNvPr id="119810"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528" t="30341" r="38373" b="20239"/>
          <a:stretch>
            <a:fillRect/>
          </a:stretch>
        </p:blipFill>
        <p:spPr>
          <a:xfrm>
            <a:off x="1371600" y="2724150"/>
            <a:ext cx="6858000" cy="4133850"/>
          </a:xfrm>
          <a:noFill/>
        </p:spPr>
      </p:pic>
      <p:sp>
        <p:nvSpPr>
          <p:cNvPr id="119811" name="Rectangle 7"/>
          <p:cNvSpPr>
            <a:spLocks noChangeArrowheads="1"/>
          </p:cNvSpPr>
          <p:nvPr/>
        </p:nvSpPr>
        <p:spPr bwMode="auto">
          <a:xfrm>
            <a:off x="228600" y="609600"/>
            <a:ext cx="85344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17550" indent="-26670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2000">
                <a:solidFill>
                  <a:srgbClr val="000000"/>
                </a:solidFill>
                <a:latin typeface="Arial" charset="0"/>
              </a:rPr>
              <a:t>Converged</a:t>
            </a:r>
          </a:p>
          <a:p>
            <a:pPr lvl="1" eaLnBrk="1" hangingPunct="1">
              <a:spcBef>
                <a:spcPct val="0"/>
              </a:spcBef>
              <a:buFontTx/>
              <a:buChar char="•"/>
            </a:pPr>
            <a:r>
              <a:rPr kumimoji="0" lang="en-US" altLang="en-US" sz="1800">
                <a:solidFill>
                  <a:srgbClr val="000000"/>
                </a:solidFill>
                <a:latin typeface="Arial" charset="0"/>
              </a:rPr>
              <a:t>Whenever the topology of a network changes, the network knowledgebase must also change. </a:t>
            </a:r>
          </a:p>
          <a:p>
            <a:pPr lvl="1" eaLnBrk="1" hangingPunct="1">
              <a:spcBef>
                <a:spcPct val="0"/>
              </a:spcBef>
              <a:buFontTx/>
              <a:buChar char="•"/>
            </a:pPr>
            <a:r>
              <a:rPr kumimoji="0" lang="en-US" altLang="en-US" sz="1800">
                <a:solidFill>
                  <a:srgbClr val="000000"/>
                </a:solidFill>
                <a:latin typeface="Arial" charset="0"/>
              </a:rPr>
              <a:t>When all routers in an internetwork operate with the same knowledge, the internetwork is said to have </a:t>
            </a:r>
            <a:r>
              <a:rPr kumimoji="0" lang="en-US" altLang="en-US" sz="1800" b="1" u="sng">
                <a:solidFill>
                  <a:srgbClr val="000000"/>
                </a:solidFill>
                <a:latin typeface="Arial" charset="0"/>
              </a:rPr>
              <a:t>converged</a:t>
            </a:r>
            <a:r>
              <a:rPr kumimoji="0" lang="en-US" altLang="en-US" sz="1800">
                <a:solidFill>
                  <a:srgbClr val="000000"/>
                </a:solidFill>
                <a:latin typeface="Arial" charset="0"/>
              </a:rPr>
              <a:t>. </a:t>
            </a:r>
          </a:p>
          <a:p>
            <a:pPr lvl="1" eaLnBrk="1" hangingPunct="1">
              <a:spcBef>
                <a:spcPct val="0"/>
              </a:spcBef>
              <a:buFontTx/>
              <a:buChar char="•"/>
            </a:pPr>
            <a:r>
              <a:rPr kumimoji="0" lang="en-US" altLang="en-US" sz="1800">
                <a:solidFill>
                  <a:srgbClr val="000000"/>
                </a:solidFill>
                <a:latin typeface="Arial" charset="0"/>
              </a:rPr>
              <a:t>Fast convergence is desirable because it reduces the period of time in which routers would continue to make incorrect routing decisions.</a:t>
            </a:r>
          </a:p>
        </p:txBody>
      </p:sp>
      <p:sp>
        <p:nvSpPr>
          <p:cNvPr id="119812" name="Text Box 8"/>
          <p:cNvSpPr txBox="1">
            <a:spLocks noChangeArrowheads="1"/>
          </p:cNvSpPr>
          <p:nvPr/>
        </p:nvSpPr>
        <p:spPr bwMode="auto">
          <a:xfrm>
            <a:off x="152400" y="3429000"/>
            <a:ext cx="1828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2000">
                <a:latin typeface="Arial" charset="0"/>
              </a:rPr>
              <a:t>Dynamic Routing Operations</a:t>
            </a:r>
          </a:p>
        </p:txBody>
      </p:sp>
      <p:sp>
        <p:nvSpPr>
          <p:cNvPr id="11981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FFC68B50-619B-B544-9F04-D64AEA7CC0FC}" type="slidenum">
              <a:rPr lang="en-US" altLang="zh-TW" sz="1400"/>
              <a:pPr/>
              <a:t>102</a:t>
            </a:fld>
            <a:endParaRPr lang="en-US" altLang="zh-TW" sz="14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4"/>
          <p:cNvSpPr>
            <a:spLocks noGrp="1" noChangeArrowheads="1"/>
          </p:cNvSpPr>
          <p:nvPr>
            <p:ph type="title"/>
          </p:nvPr>
        </p:nvSpPr>
        <p:spPr>
          <a:xfrm>
            <a:off x="152400" y="228600"/>
            <a:ext cx="8229600" cy="334963"/>
          </a:xfrm>
        </p:spPr>
        <p:txBody>
          <a:bodyPr/>
          <a:lstStyle/>
          <a:p>
            <a:pPr algn="l" eaLnBrk="1" hangingPunct="1"/>
            <a:r>
              <a:rPr lang="en-US" altLang="zh-TW" sz="1800">
                <a:ea typeface="PMingLiU" charset="-120"/>
              </a:rPr>
              <a:t> </a:t>
            </a:r>
            <a:r>
              <a:rPr lang="en-US" altLang="zh-TW" sz="1800" b="1">
                <a:ea typeface="PMingLiU" charset="-120"/>
              </a:rPr>
              <a:t>6.2.4 Identifying the classes of routing protocols</a:t>
            </a:r>
            <a:r>
              <a:rPr lang="en-US" altLang="zh-TW" sz="1800">
                <a:ea typeface="PMingLiU" charset="-120"/>
              </a:rPr>
              <a:t> </a:t>
            </a:r>
          </a:p>
        </p:txBody>
      </p:sp>
      <p:pic>
        <p:nvPicPr>
          <p:cNvPr id="120834"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185" t="28658" r="40546" b="17888"/>
          <a:stretch>
            <a:fillRect/>
          </a:stretch>
        </p:blipFill>
        <p:spPr>
          <a:xfrm>
            <a:off x="228600" y="2528888"/>
            <a:ext cx="6324600" cy="4329112"/>
          </a:xfrm>
          <a:noFill/>
        </p:spPr>
      </p:pic>
      <p:sp>
        <p:nvSpPr>
          <p:cNvPr id="120835" name="Rectangle 7"/>
          <p:cNvSpPr>
            <a:spLocks noChangeArrowheads="1"/>
          </p:cNvSpPr>
          <p:nvPr/>
        </p:nvSpPr>
        <p:spPr bwMode="auto">
          <a:xfrm>
            <a:off x="152400" y="609600"/>
            <a:ext cx="89916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038" indent="-173038">
              <a:spcBef>
                <a:spcPct val="20000"/>
              </a:spcBef>
              <a:buChar char="•"/>
              <a:tabLst>
                <a:tab pos="173038" algn="l"/>
              </a:tabLst>
              <a:defRPr kumimoji="1" sz="3200">
                <a:solidFill>
                  <a:schemeClr val="tx1"/>
                </a:solidFill>
                <a:latin typeface="Times New Roman" charset="0"/>
                <a:ea typeface="PMingLiU" charset="-120"/>
                <a:cs typeface="新細明體" charset="-120"/>
              </a:defRPr>
            </a:lvl1pPr>
            <a:lvl2pPr marL="630238" indent="-173038">
              <a:spcBef>
                <a:spcPct val="20000"/>
              </a:spcBef>
              <a:buChar char="–"/>
              <a:tabLst>
                <a:tab pos="173038" algn="l"/>
              </a:tabLst>
              <a:defRPr kumimoji="1" sz="2800">
                <a:solidFill>
                  <a:schemeClr val="tx1"/>
                </a:solidFill>
                <a:latin typeface="Times New Roman" charset="0"/>
                <a:ea typeface="PMingLiU" charset="-120"/>
                <a:cs typeface="新細明體" charset="-120"/>
              </a:defRPr>
            </a:lvl2pPr>
            <a:lvl3pPr marL="1143000" indent="-228600">
              <a:spcBef>
                <a:spcPct val="20000"/>
              </a:spcBef>
              <a:buChar char="•"/>
              <a:tabLst>
                <a:tab pos="173038" algn="l"/>
              </a:tabLst>
              <a:defRPr kumimoji="1" sz="2400">
                <a:solidFill>
                  <a:schemeClr val="tx1"/>
                </a:solidFill>
                <a:latin typeface="Times New Roman" charset="0"/>
                <a:ea typeface="PMingLiU" charset="-120"/>
                <a:cs typeface="新細明體" charset="-120"/>
              </a:defRPr>
            </a:lvl3pPr>
            <a:lvl4pPr marL="1600200" indent="-228600">
              <a:spcBef>
                <a:spcPct val="20000"/>
              </a:spcBef>
              <a:buChar char="–"/>
              <a:tabLst>
                <a:tab pos="173038" algn="l"/>
              </a:tabLst>
              <a:defRPr kumimoji="1" sz="2000">
                <a:solidFill>
                  <a:schemeClr val="tx1"/>
                </a:solidFill>
                <a:latin typeface="Times New Roman" charset="0"/>
                <a:ea typeface="PMingLiU" charset="-120"/>
                <a:cs typeface="新細明體" charset="-120"/>
              </a:defRPr>
            </a:lvl4pPr>
            <a:lvl5pPr marL="2057400" indent="-228600">
              <a:spcBef>
                <a:spcPct val="20000"/>
              </a:spcBef>
              <a:buChar char="»"/>
              <a:tabLst>
                <a:tab pos="173038" algn="l"/>
              </a:tabLst>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tabLst>
                <a:tab pos="173038" algn="l"/>
              </a:tabLst>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tabLst>
                <a:tab pos="173038" algn="l"/>
              </a:tabLst>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tabLst>
                <a:tab pos="173038" algn="l"/>
              </a:tabLst>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tabLst>
                <a:tab pos="173038" algn="l"/>
              </a:tabLst>
              <a:defRPr kumimoji="1" sz="2000">
                <a:solidFill>
                  <a:schemeClr val="tx1"/>
                </a:solidFill>
                <a:latin typeface="Times New Roman" charset="0"/>
                <a:ea typeface="PMingLiU" charset="-120"/>
                <a:cs typeface="新細明體" charset="-120"/>
              </a:defRPr>
            </a:lvl9pPr>
          </a:lstStyle>
          <a:p>
            <a:pPr eaLnBrk="1" hangingPunct="1">
              <a:spcBef>
                <a:spcPct val="0"/>
              </a:spcBef>
            </a:pPr>
            <a:r>
              <a:rPr kumimoji="0" lang="en-US" altLang="en-US" sz="2000">
                <a:solidFill>
                  <a:srgbClr val="000000"/>
                </a:solidFill>
                <a:latin typeface="Arial" charset="0"/>
              </a:rPr>
              <a:t>Distance vector</a:t>
            </a:r>
          </a:p>
          <a:p>
            <a:pPr lvl="1" eaLnBrk="1" hangingPunct="1">
              <a:spcBef>
                <a:spcPct val="0"/>
              </a:spcBef>
              <a:buFontTx/>
              <a:buChar char="•"/>
            </a:pPr>
            <a:r>
              <a:rPr kumimoji="0" lang="en-US" altLang="en-US" sz="1800">
                <a:solidFill>
                  <a:srgbClr val="000000"/>
                </a:solidFill>
                <a:latin typeface="Arial" charset="0"/>
              </a:rPr>
              <a:t>It determines the direction, or vector, and distance to any link in an internetwork. </a:t>
            </a:r>
          </a:p>
          <a:p>
            <a:pPr eaLnBrk="1" hangingPunct="1">
              <a:spcBef>
                <a:spcPct val="0"/>
              </a:spcBef>
            </a:pPr>
            <a:r>
              <a:rPr kumimoji="0" lang="en-US" altLang="en-US" sz="2000">
                <a:solidFill>
                  <a:srgbClr val="000000"/>
                </a:solidFill>
                <a:latin typeface="Arial" charset="0"/>
              </a:rPr>
              <a:t>Link-state</a:t>
            </a:r>
          </a:p>
          <a:p>
            <a:pPr lvl="1" eaLnBrk="1" hangingPunct="1">
              <a:spcBef>
                <a:spcPct val="0"/>
              </a:spcBef>
              <a:buFontTx/>
              <a:buChar char="•"/>
            </a:pPr>
            <a:r>
              <a:rPr kumimoji="0" lang="en-US" altLang="en-US" sz="1800">
                <a:solidFill>
                  <a:srgbClr val="000000"/>
                </a:solidFill>
                <a:latin typeface="Arial" charset="0"/>
              </a:rPr>
              <a:t>It recreates the exact topology of an entire internetwork.</a:t>
            </a:r>
          </a:p>
        </p:txBody>
      </p:sp>
      <p:sp>
        <p:nvSpPr>
          <p:cNvPr id="12083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9AA77AA4-F47A-5349-912C-E9FBA756F91B}" type="slidenum">
              <a:rPr lang="en-US" altLang="zh-TW" sz="1400"/>
              <a:pPr/>
              <a:t>103</a:t>
            </a:fld>
            <a:endParaRPr lang="en-US" altLang="zh-TW" sz="14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4"/>
          <p:cNvSpPr>
            <a:spLocks noGrp="1" noChangeArrowheads="1"/>
          </p:cNvSpPr>
          <p:nvPr>
            <p:ph type="title"/>
          </p:nvPr>
        </p:nvSpPr>
        <p:spPr>
          <a:xfrm>
            <a:off x="76200" y="152400"/>
            <a:ext cx="8229600" cy="533400"/>
          </a:xfrm>
        </p:spPr>
        <p:txBody>
          <a:bodyPr/>
          <a:lstStyle/>
          <a:p>
            <a:pPr algn="l" eaLnBrk="1" hangingPunct="1"/>
            <a:r>
              <a:rPr lang="en-US" altLang="zh-TW" sz="1800">
                <a:ea typeface="PMingLiU" charset="-120"/>
              </a:rPr>
              <a:t> </a:t>
            </a:r>
            <a:r>
              <a:rPr lang="en-US" altLang="zh-TW" sz="1800" b="1">
                <a:ea typeface="PMingLiU" charset="-120"/>
              </a:rPr>
              <a:t>6.2.5 Distance vector routing protocol features</a:t>
            </a:r>
            <a:r>
              <a:rPr lang="en-US" altLang="zh-TW" sz="1800">
                <a:ea typeface="PMingLiU" charset="-120"/>
              </a:rPr>
              <a:t> </a:t>
            </a:r>
          </a:p>
        </p:txBody>
      </p:sp>
      <p:pic>
        <p:nvPicPr>
          <p:cNvPr id="121858"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514" t="27991" r="38524" b="19818"/>
          <a:stretch>
            <a:fillRect/>
          </a:stretch>
        </p:blipFill>
        <p:spPr>
          <a:xfrm>
            <a:off x="228600" y="1073150"/>
            <a:ext cx="8915400" cy="5784850"/>
          </a:xfrm>
          <a:noFill/>
        </p:spPr>
      </p:pic>
      <p:sp>
        <p:nvSpPr>
          <p:cNvPr id="121859" name="Text Box 7"/>
          <p:cNvSpPr txBox="1">
            <a:spLocks noChangeArrowheads="1"/>
          </p:cNvSpPr>
          <p:nvPr/>
        </p:nvSpPr>
        <p:spPr bwMode="auto">
          <a:xfrm>
            <a:off x="685800" y="1219200"/>
            <a:ext cx="2624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Distance vector concept</a:t>
            </a:r>
          </a:p>
        </p:txBody>
      </p:sp>
      <p:sp>
        <p:nvSpPr>
          <p:cNvPr id="12186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DA66FA3E-4B1D-2949-A33E-B6D0276EA4BF}" type="slidenum">
              <a:rPr lang="en-US" altLang="zh-TW" sz="1400"/>
              <a:pPr/>
              <a:t>104</a:t>
            </a:fld>
            <a:endParaRPr lang="en-US" altLang="zh-TW" sz="14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4"/>
          <p:cNvSpPr>
            <a:spLocks noGrp="1" noChangeArrowheads="1"/>
          </p:cNvSpPr>
          <p:nvPr>
            <p:ph type="title"/>
          </p:nvPr>
        </p:nvSpPr>
        <p:spPr>
          <a:xfrm>
            <a:off x="457200" y="274638"/>
            <a:ext cx="8229600" cy="411162"/>
          </a:xfrm>
        </p:spPr>
        <p:txBody>
          <a:bodyPr/>
          <a:lstStyle/>
          <a:p>
            <a:pPr algn="l" eaLnBrk="1" hangingPunct="1"/>
            <a:r>
              <a:rPr lang="en-US" altLang="zh-TW" sz="1800">
                <a:ea typeface="PMingLiU" charset="-120"/>
              </a:rPr>
              <a:t> </a:t>
            </a:r>
            <a:r>
              <a:rPr lang="en-US" altLang="zh-TW" sz="1800" b="1">
                <a:ea typeface="PMingLiU" charset="-120"/>
              </a:rPr>
              <a:t>6.2.5 Distance vector routing protocol features</a:t>
            </a:r>
            <a:r>
              <a:rPr lang="en-US" altLang="zh-TW" sz="1800">
                <a:ea typeface="PMingLiU" charset="-120"/>
              </a:rPr>
              <a:t> </a:t>
            </a:r>
          </a:p>
        </p:txBody>
      </p:sp>
      <p:pic>
        <p:nvPicPr>
          <p:cNvPr id="122882"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8292" t="29323" r="45248" b="21150"/>
          <a:stretch>
            <a:fillRect/>
          </a:stretch>
        </p:blipFill>
        <p:spPr>
          <a:xfrm>
            <a:off x="838200" y="1181100"/>
            <a:ext cx="7391400" cy="5676900"/>
          </a:xfrm>
          <a:noFill/>
        </p:spPr>
      </p:pic>
      <p:sp>
        <p:nvSpPr>
          <p:cNvPr id="122883" name="Text Box 7"/>
          <p:cNvSpPr txBox="1">
            <a:spLocks noChangeArrowheads="1"/>
          </p:cNvSpPr>
          <p:nvPr/>
        </p:nvSpPr>
        <p:spPr bwMode="auto">
          <a:xfrm>
            <a:off x="381000" y="990600"/>
            <a:ext cx="3652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Distance vector network discovery</a:t>
            </a:r>
          </a:p>
        </p:txBody>
      </p:sp>
      <p:sp>
        <p:nvSpPr>
          <p:cNvPr id="12288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CE422C5A-E3C7-4341-8C52-DA35243C793B}" type="slidenum">
              <a:rPr lang="en-US" altLang="zh-TW" sz="1400"/>
              <a:pPr/>
              <a:t>105</a:t>
            </a:fld>
            <a:endParaRPr lang="en-US" altLang="zh-TW" sz="14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5"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7710" t="35391" r="42973" b="24518"/>
          <a:stretch>
            <a:fillRect/>
          </a:stretch>
        </p:blipFill>
        <p:spPr>
          <a:xfrm>
            <a:off x="1295400" y="2393950"/>
            <a:ext cx="6781800" cy="3973513"/>
          </a:xfrm>
          <a:noFill/>
        </p:spPr>
      </p:pic>
      <p:sp>
        <p:nvSpPr>
          <p:cNvPr id="123906" name="Text Box 7"/>
          <p:cNvSpPr txBox="1">
            <a:spLocks noChangeArrowheads="1"/>
          </p:cNvSpPr>
          <p:nvPr/>
        </p:nvSpPr>
        <p:spPr bwMode="auto">
          <a:xfrm>
            <a:off x="1600200" y="1628775"/>
            <a:ext cx="2967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Routing metric components</a:t>
            </a:r>
          </a:p>
        </p:txBody>
      </p:sp>
      <p:sp>
        <p:nvSpPr>
          <p:cNvPr id="123907" name="Rectangle 8"/>
          <p:cNvSpPr>
            <a:spLocks noGrp="1" noChangeArrowheads="1"/>
          </p:cNvSpPr>
          <p:nvPr>
            <p:ph type="title"/>
          </p:nvPr>
        </p:nvSpPr>
        <p:spPr/>
        <p:txBody>
          <a:bodyPr/>
          <a:lstStyle/>
          <a:p>
            <a:pPr eaLnBrk="1" hangingPunct="1"/>
            <a:endParaRPr lang="en-US" altLang="en-US">
              <a:ea typeface="PMingLiU" charset="-120"/>
            </a:endParaRPr>
          </a:p>
        </p:txBody>
      </p:sp>
      <p:sp>
        <p:nvSpPr>
          <p:cNvPr id="12390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AEF72C24-1153-1B42-901A-697721389346}" type="slidenum">
              <a:rPr lang="en-US" altLang="zh-TW" sz="1400"/>
              <a:pPr/>
              <a:t>106</a:t>
            </a:fld>
            <a:endParaRPr lang="en-US" altLang="zh-TW" sz="14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4"/>
          <p:cNvSpPr>
            <a:spLocks noGrp="1" noChangeArrowheads="1"/>
          </p:cNvSpPr>
          <p:nvPr>
            <p:ph type="title"/>
          </p:nvPr>
        </p:nvSpPr>
        <p:spPr>
          <a:xfrm>
            <a:off x="304800" y="152400"/>
            <a:ext cx="8229600" cy="609600"/>
          </a:xfrm>
        </p:spPr>
        <p:txBody>
          <a:bodyPr/>
          <a:lstStyle/>
          <a:p>
            <a:pPr algn="l" eaLnBrk="1" hangingPunct="1"/>
            <a:r>
              <a:rPr lang="en-US" altLang="zh-TW" sz="1800" b="1">
                <a:ea typeface="PMingLiU" charset="-120"/>
              </a:rPr>
              <a:t>6.2.6 Link-state routing protocol features</a:t>
            </a:r>
            <a:r>
              <a:rPr lang="en-US" altLang="zh-TW" sz="1800">
                <a:ea typeface="PMingLiU" charset="-120"/>
              </a:rPr>
              <a:t> </a:t>
            </a:r>
          </a:p>
        </p:txBody>
      </p:sp>
      <p:pic>
        <p:nvPicPr>
          <p:cNvPr id="124930"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741" t="26306" r="41280" b="18800"/>
          <a:stretch>
            <a:fillRect/>
          </a:stretch>
        </p:blipFill>
        <p:spPr>
          <a:xfrm>
            <a:off x="609600" y="825500"/>
            <a:ext cx="8382000" cy="6032500"/>
          </a:xfrm>
          <a:noFill/>
        </p:spPr>
      </p:pic>
      <p:sp>
        <p:nvSpPr>
          <p:cNvPr id="124931" name="Text Box 7"/>
          <p:cNvSpPr txBox="1">
            <a:spLocks noChangeArrowheads="1"/>
          </p:cNvSpPr>
          <p:nvPr/>
        </p:nvSpPr>
        <p:spPr bwMode="auto">
          <a:xfrm>
            <a:off x="457200" y="990600"/>
            <a:ext cx="2154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Link-state concepts</a:t>
            </a:r>
          </a:p>
        </p:txBody>
      </p:sp>
      <p:sp>
        <p:nvSpPr>
          <p:cNvPr id="12493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11F577E3-367D-594F-87B2-4B1B8024F7A8}" type="slidenum">
              <a:rPr lang="en-US" altLang="zh-TW" sz="1400"/>
              <a:pPr/>
              <a:t>107</a:t>
            </a:fld>
            <a:endParaRPr lang="en-US" altLang="zh-TW" sz="14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222" t="26973" r="44186" b="18555"/>
          <a:stretch>
            <a:fillRect/>
          </a:stretch>
        </p:blipFill>
        <p:spPr>
          <a:xfrm>
            <a:off x="762000" y="762000"/>
            <a:ext cx="7924800" cy="6030913"/>
          </a:xfrm>
          <a:noFill/>
        </p:spPr>
      </p:pic>
      <p:sp>
        <p:nvSpPr>
          <p:cNvPr id="125954" name="Text Box 7"/>
          <p:cNvSpPr txBox="1">
            <a:spLocks noChangeArrowheads="1"/>
          </p:cNvSpPr>
          <p:nvPr/>
        </p:nvSpPr>
        <p:spPr bwMode="auto">
          <a:xfrm>
            <a:off x="457200" y="533400"/>
            <a:ext cx="3030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Link-state topology changes</a:t>
            </a:r>
          </a:p>
        </p:txBody>
      </p:sp>
      <p:sp>
        <p:nvSpPr>
          <p:cNvPr id="12595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EA784AAB-43B0-4F42-AAF1-F5C03DF82B6C}" type="slidenum">
              <a:rPr lang="en-US" altLang="zh-TW" sz="1400"/>
              <a:pPr/>
              <a:t>108</a:t>
            </a:fld>
            <a:endParaRPr lang="en-US" altLang="zh-TW" sz="140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741" t="26973" r="41531" b="18800"/>
          <a:stretch>
            <a:fillRect/>
          </a:stretch>
        </p:blipFill>
        <p:spPr>
          <a:xfrm>
            <a:off x="457200" y="533400"/>
            <a:ext cx="8305800" cy="5932488"/>
          </a:xfrm>
          <a:noFill/>
        </p:spPr>
      </p:pic>
      <p:sp>
        <p:nvSpPr>
          <p:cNvPr id="126978" name="Text Box 7"/>
          <p:cNvSpPr txBox="1">
            <a:spLocks noChangeArrowheads="1"/>
          </p:cNvSpPr>
          <p:nvPr/>
        </p:nvSpPr>
        <p:spPr bwMode="auto">
          <a:xfrm>
            <a:off x="381000" y="228600"/>
            <a:ext cx="21669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Link-state concerns</a:t>
            </a:r>
          </a:p>
        </p:txBody>
      </p:sp>
      <p:sp>
        <p:nvSpPr>
          <p:cNvPr id="12697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60F5E95C-AC95-3C43-B2FC-31BF4C287478}" type="slidenum">
              <a:rPr lang="en-US" altLang="zh-TW" sz="1400"/>
              <a:pPr/>
              <a:t>109</a:t>
            </a:fld>
            <a:endParaRPr lang="en-US" altLang="zh-TW"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2" descr="SP32-74"/>
          <p:cNvPicPr>
            <a:picLocks noChangeAspect="1" noChangeArrowheads="1"/>
          </p:cNvPicPr>
          <p:nvPr/>
        </p:nvPicPr>
        <p:blipFill>
          <a:blip r:embed="rId2">
            <a:extLst>
              <a:ext uri="{28A0092B-C50C-407E-A947-70E740481C1C}">
                <a14:useLocalDpi xmlns:a14="http://schemas.microsoft.com/office/drawing/2010/main" val="0"/>
              </a:ext>
            </a:extLst>
          </a:blip>
          <a:srcRect r="3738"/>
          <a:stretch>
            <a:fillRect/>
          </a:stretch>
        </p:blipFill>
        <p:spPr bwMode="auto">
          <a:xfrm>
            <a:off x="381000" y="768350"/>
            <a:ext cx="78486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Rectangle 4"/>
          <p:cNvSpPr>
            <a:spLocks noChangeArrowheads="1"/>
          </p:cNvSpPr>
          <p:nvPr/>
        </p:nvSpPr>
        <p:spPr bwMode="auto">
          <a:xfrm>
            <a:off x="381000" y="609600"/>
            <a:ext cx="3429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400">
                <a:solidFill>
                  <a:srgbClr val="000000"/>
                </a:solidFill>
                <a:latin typeface="Helvetica" charset="0"/>
              </a:rPr>
              <a:t>Internal Components of a 2600 Router</a:t>
            </a:r>
            <a:endParaRPr kumimoji="0" lang="en-US" altLang="en-US" sz="1400">
              <a:solidFill>
                <a:srgbClr val="FFFFFF"/>
              </a:solidFill>
              <a:latin typeface="Arial" charset="0"/>
            </a:endParaRPr>
          </a:p>
        </p:txBody>
      </p:sp>
      <p:sp>
        <p:nvSpPr>
          <p:cNvPr id="2662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CFAD7EBE-4265-4A4E-9759-C7C1C30D17F1}" type="slidenum">
              <a:rPr lang="en-US" altLang="zh-TW" sz="1400"/>
              <a:pPr/>
              <a:t>11</a:t>
            </a:fld>
            <a:endParaRPr lang="en-US" altLang="zh-TW" sz="14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5"/>
          <p:cNvSpPr>
            <a:spLocks noGrp="1" noChangeArrowheads="1"/>
          </p:cNvSpPr>
          <p:nvPr>
            <p:ph type="ctrTitle"/>
          </p:nvPr>
        </p:nvSpPr>
        <p:spPr/>
        <p:txBody>
          <a:bodyPr/>
          <a:lstStyle/>
          <a:p>
            <a:pPr eaLnBrk="1" hangingPunct="1"/>
            <a:r>
              <a:rPr lang="en-US" altLang="zh-TW" sz="3600">
                <a:ea typeface="PMingLiU" charset="-120"/>
              </a:rPr>
              <a:t> </a:t>
            </a:r>
            <a:r>
              <a:rPr lang="en-US" altLang="zh-TW" sz="3600" b="1">
                <a:ea typeface="PMingLiU" charset="-120"/>
              </a:rPr>
              <a:t>6.3 Routing Protocols Overview</a:t>
            </a:r>
          </a:p>
        </p:txBody>
      </p:sp>
      <p:sp>
        <p:nvSpPr>
          <p:cNvPr id="128002" name="Rectangle 6"/>
          <p:cNvSpPr>
            <a:spLocks noGrp="1" noChangeArrowheads="1"/>
          </p:cNvSpPr>
          <p:nvPr>
            <p:ph type="subTitle" idx="1"/>
          </p:nvPr>
        </p:nvSpPr>
        <p:spPr/>
        <p:txBody>
          <a:bodyPr/>
          <a:lstStyle/>
          <a:p>
            <a:pPr eaLnBrk="1" hangingPunct="1"/>
            <a:endParaRPr lang="en-US" altLang="en-US">
              <a:ea typeface="PMingLiU" charset="-120"/>
            </a:endParaRPr>
          </a:p>
        </p:txBody>
      </p:sp>
      <p:sp>
        <p:nvSpPr>
          <p:cNvPr id="12800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EE9659C1-1D5F-F644-92D4-DDAD8D825733}" type="slidenum">
              <a:rPr lang="en-US" altLang="zh-TW" sz="1400"/>
              <a:pPr/>
              <a:t>110</a:t>
            </a:fld>
            <a:endParaRPr lang="en-US" altLang="zh-TW" sz="14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4"/>
          <p:cNvSpPr>
            <a:spLocks noGrp="1" noChangeArrowheads="1"/>
          </p:cNvSpPr>
          <p:nvPr>
            <p:ph type="title"/>
          </p:nvPr>
        </p:nvSpPr>
        <p:spPr>
          <a:xfrm>
            <a:off x="457200" y="274638"/>
            <a:ext cx="8229600" cy="639762"/>
          </a:xfrm>
        </p:spPr>
        <p:txBody>
          <a:bodyPr/>
          <a:lstStyle/>
          <a:p>
            <a:pPr algn="l" eaLnBrk="1" hangingPunct="1"/>
            <a:r>
              <a:rPr lang="en-US" altLang="zh-TW" sz="1800">
                <a:ea typeface="PMingLiU" charset="-120"/>
              </a:rPr>
              <a:t> </a:t>
            </a:r>
            <a:r>
              <a:rPr lang="en-US" altLang="zh-TW" sz="1800" b="1">
                <a:ea typeface="PMingLiU" charset="-120"/>
              </a:rPr>
              <a:t>6.3.1 Path determination</a:t>
            </a:r>
            <a:r>
              <a:rPr lang="en-US" altLang="zh-TW" sz="1800">
                <a:ea typeface="PMingLiU" charset="-120"/>
              </a:rPr>
              <a:t> </a:t>
            </a:r>
          </a:p>
        </p:txBody>
      </p:sp>
      <p:pic>
        <p:nvPicPr>
          <p:cNvPr id="129026"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438" t="31007" r="39409" b="20483"/>
          <a:stretch>
            <a:fillRect/>
          </a:stretch>
        </p:blipFill>
        <p:spPr>
          <a:xfrm>
            <a:off x="457200" y="1454150"/>
            <a:ext cx="8382000" cy="5327650"/>
          </a:xfrm>
          <a:noFill/>
        </p:spPr>
      </p:pic>
      <p:sp>
        <p:nvSpPr>
          <p:cNvPr id="129027" name="Text Box 7"/>
          <p:cNvSpPr txBox="1">
            <a:spLocks noChangeArrowheads="1"/>
          </p:cNvSpPr>
          <p:nvPr/>
        </p:nvSpPr>
        <p:spPr bwMode="auto">
          <a:xfrm>
            <a:off x="533400" y="1143000"/>
            <a:ext cx="3602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Network layer: path determination</a:t>
            </a:r>
          </a:p>
        </p:txBody>
      </p:sp>
      <p:sp>
        <p:nvSpPr>
          <p:cNvPr id="12902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58D6BF3C-5310-C44F-9DA0-3B96FA920788}" type="slidenum">
              <a:rPr lang="en-US" altLang="zh-TW" sz="1400"/>
              <a:pPr/>
              <a:t>111</a:t>
            </a:fld>
            <a:endParaRPr lang="en-US" altLang="zh-TW" sz="14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665" t="26973" r="41531" b="17783"/>
          <a:stretch>
            <a:fillRect/>
          </a:stretch>
        </p:blipFill>
        <p:spPr>
          <a:xfrm>
            <a:off x="228600" y="381000"/>
            <a:ext cx="8382000" cy="6324600"/>
          </a:xfrm>
          <a:noFill/>
        </p:spPr>
      </p:pic>
      <p:sp>
        <p:nvSpPr>
          <p:cNvPr id="13005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BBD13900-0AF8-DE4C-B8A4-80E927A21DAC}" type="slidenum">
              <a:rPr lang="en-US" altLang="zh-TW" sz="1400"/>
              <a:pPr/>
              <a:t>112</a:t>
            </a:fld>
            <a:endParaRPr lang="en-US" altLang="zh-TW" sz="14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5"/>
          <p:cNvSpPr>
            <a:spLocks noGrp="1" noChangeArrowheads="1"/>
          </p:cNvSpPr>
          <p:nvPr>
            <p:ph type="title"/>
          </p:nvPr>
        </p:nvSpPr>
        <p:spPr>
          <a:noFill/>
        </p:spPr>
        <p:txBody>
          <a:bodyPr/>
          <a:lstStyle/>
          <a:p>
            <a:pPr eaLnBrk="1" hangingPunct="1"/>
            <a:r>
              <a:rPr lang="en-US" altLang="zh-TW" sz="1800">
                <a:ea typeface="PMingLiU" charset="-120"/>
              </a:rPr>
              <a:t> </a:t>
            </a:r>
            <a:r>
              <a:rPr lang="en-US" altLang="zh-TW" sz="1800" b="1">
                <a:ea typeface="PMingLiU" charset="-120"/>
              </a:rPr>
              <a:t>6.3.1 Path determination</a:t>
            </a:r>
            <a:r>
              <a:rPr lang="en-US" altLang="zh-TW" sz="1800">
                <a:ea typeface="PMingLiU" charset="-120"/>
              </a:rPr>
              <a:t> </a:t>
            </a:r>
          </a:p>
        </p:txBody>
      </p:sp>
      <p:pic>
        <p:nvPicPr>
          <p:cNvPr id="131074" name="Picture 1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1678" t="32375" r="50026" b="20799"/>
          <a:stretch>
            <a:fillRect/>
          </a:stretch>
        </p:blipFill>
        <p:spPr>
          <a:xfrm>
            <a:off x="457200" y="1068388"/>
            <a:ext cx="6324600" cy="5789612"/>
          </a:xfrm>
          <a:noFill/>
        </p:spPr>
      </p:pic>
      <p:sp>
        <p:nvSpPr>
          <p:cNvPr id="131075" name="Line 18"/>
          <p:cNvSpPr>
            <a:spLocks noChangeShapeType="1"/>
          </p:cNvSpPr>
          <p:nvPr/>
        </p:nvSpPr>
        <p:spPr bwMode="auto">
          <a:xfrm>
            <a:off x="2209800" y="4114800"/>
            <a:ext cx="228600" cy="685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7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A0691CFF-8FED-A847-9950-21438375C9F3}" type="slidenum">
              <a:rPr lang="en-US" altLang="zh-TW" sz="1400"/>
              <a:pPr/>
              <a:t>113</a:t>
            </a:fld>
            <a:endParaRPr lang="en-US" altLang="zh-TW" sz="14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4"/>
          <p:cNvSpPr>
            <a:spLocks noGrp="1" noChangeArrowheads="1"/>
          </p:cNvSpPr>
          <p:nvPr>
            <p:ph type="title"/>
          </p:nvPr>
        </p:nvSpPr>
        <p:spPr>
          <a:noFill/>
        </p:spPr>
        <p:txBody>
          <a:bodyPr/>
          <a:lstStyle/>
          <a:p>
            <a:pPr eaLnBrk="1" hangingPunct="1"/>
            <a:r>
              <a:rPr lang="en-US" altLang="zh-TW" sz="1800">
                <a:ea typeface="PMingLiU" charset="-120"/>
              </a:rPr>
              <a:t> </a:t>
            </a:r>
            <a:r>
              <a:rPr lang="en-US" altLang="zh-TW" sz="1800" b="1">
                <a:ea typeface="PMingLiU" charset="-120"/>
              </a:rPr>
              <a:t>6.3.1 Path determination</a:t>
            </a:r>
            <a:r>
              <a:rPr lang="en-US" altLang="zh-TW" sz="1800">
                <a:ea typeface="PMingLiU" charset="-120"/>
              </a:rPr>
              <a:t> </a:t>
            </a:r>
          </a:p>
        </p:txBody>
      </p:sp>
      <p:pic>
        <p:nvPicPr>
          <p:cNvPr id="132098"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803" t="28342" r="40799" b="25850"/>
          <a:stretch>
            <a:fillRect/>
          </a:stretch>
        </p:blipFill>
        <p:spPr>
          <a:xfrm>
            <a:off x="228600" y="1238250"/>
            <a:ext cx="8915400" cy="5619750"/>
          </a:xfrm>
          <a:noFill/>
        </p:spPr>
      </p:pic>
      <p:sp>
        <p:nvSpPr>
          <p:cNvPr id="132099" name="Text Box 7"/>
          <p:cNvSpPr txBox="1">
            <a:spLocks noChangeArrowheads="1"/>
          </p:cNvSpPr>
          <p:nvPr/>
        </p:nvSpPr>
        <p:spPr bwMode="auto">
          <a:xfrm>
            <a:off x="1743075" y="1576388"/>
            <a:ext cx="34877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Routing with network addressing</a:t>
            </a:r>
          </a:p>
        </p:txBody>
      </p:sp>
      <p:sp>
        <p:nvSpPr>
          <p:cNvPr id="132100" name="Oval 8"/>
          <p:cNvSpPr>
            <a:spLocks noChangeArrowheads="1"/>
          </p:cNvSpPr>
          <p:nvPr/>
        </p:nvSpPr>
        <p:spPr bwMode="auto">
          <a:xfrm>
            <a:off x="3886200" y="2590800"/>
            <a:ext cx="304800" cy="3048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000">
              <a:latin typeface="Arial" charset="0"/>
            </a:endParaRPr>
          </a:p>
        </p:txBody>
      </p:sp>
      <p:sp>
        <p:nvSpPr>
          <p:cNvPr id="132101" name="Oval 13"/>
          <p:cNvSpPr>
            <a:spLocks noChangeArrowheads="1"/>
          </p:cNvSpPr>
          <p:nvPr/>
        </p:nvSpPr>
        <p:spPr bwMode="auto">
          <a:xfrm>
            <a:off x="838200" y="2514600"/>
            <a:ext cx="1981200" cy="16002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000">
              <a:latin typeface="Arial" charset="0"/>
            </a:endParaRPr>
          </a:p>
        </p:txBody>
      </p:sp>
      <p:sp>
        <p:nvSpPr>
          <p:cNvPr id="132102" name="Oval 14"/>
          <p:cNvSpPr>
            <a:spLocks noChangeArrowheads="1"/>
          </p:cNvSpPr>
          <p:nvPr/>
        </p:nvSpPr>
        <p:spPr bwMode="auto">
          <a:xfrm>
            <a:off x="6019800" y="3276600"/>
            <a:ext cx="1447800" cy="9906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000">
              <a:latin typeface="Arial" charset="0"/>
            </a:endParaRPr>
          </a:p>
        </p:txBody>
      </p:sp>
      <p:sp>
        <p:nvSpPr>
          <p:cNvPr id="132103" name="Oval 15"/>
          <p:cNvSpPr>
            <a:spLocks noChangeArrowheads="1"/>
          </p:cNvSpPr>
          <p:nvPr/>
        </p:nvSpPr>
        <p:spPr bwMode="auto">
          <a:xfrm>
            <a:off x="5943600" y="1066800"/>
            <a:ext cx="1752600" cy="9906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000">
              <a:latin typeface="Arial" charset="0"/>
            </a:endParaRPr>
          </a:p>
        </p:txBody>
      </p:sp>
      <p:sp>
        <p:nvSpPr>
          <p:cNvPr id="132104" name="Oval 16"/>
          <p:cNvSpPr>
            <a:spLocks noChangeArrowheads="1"/>
          </p:cNvSpPr>
          <p:nvPr/>
        </p:nvSpPr>
        <p:spPr bwMode="auto">
          <a:xfrm>
            <a:off x="4953000" y="2286000"/>
            <a:ext cx="304800" cy="3048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000">
              <a:latin typeface="Arial" charset="0"/>
            </a:endParaRPr>
          </a:p>
        </p:txBody>
      </p:sp>
      <p:sp>
        <p:nvSpPr>
          <p:cNvPr id="132105" name="Oval 17"/>
          <p:cNvSpPr>
            <a:spLocks noChangeArrowheads="1"/>
          </p:cNvSpPr>
          <p:nvPr/>
        </p:nvSpPr>
        <p:spPr bwMode="auto">
          <a:xfrm>
            <a:off x="4876800" y="2667000"/>
            <a:ext cx="304800" cy="3048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000">
              <a:latin typeface="Arial" charset="0"/>
            </a:endParaRPr>
          </a:p>
        </p:txBody>
      </p:sp>
      <p:sp>
        <p:nvSpPr>
          <p:cNvPr id="13210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1CEF1B80-9C87-B344-8886-A39A5567F52F}" type="slidenum">
              <a:rPr lang="en-US" altLang="zh-TW" sz="1400"/>
              <a:pPr/>
              <a:t>114</a:t>
            </a:fld>
            <a:endParaRPr lang="en-US" altLang="zh-TW" sz="14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4"/>
          <p:cNvSpPr>
            <a:spLocks noGrp="1" noChangeArrowheads="1"/>
          </p:cNvSpPr>
          <p:nvPr>
            <p:ph type="title"/>
          </p:nvPr>
        </p:nvSpPr>
        <p:spPr>
          <a:xfrm>
            <a:off x="457200" y="274638"/>
            <a:ext cx="8229600" cy="639762"/>
          </a:xfrm>
        </p:spPr>
        <p:txBody>
          <a:bodyPr/>
          <a:lstStyle/>
          <a:p>
            <a:pPr eaLnBrk="1" hangingPunct="1"/>
            <a:r>
              <a:rPr lang="en-US" altLang="zh-TW" sz="1800">
                <a:ea typeface="PMingLiU" charset="-120"/>
              </a:rPr>
              <a:t> </a:t>
            </a:r>
            <a:r>
              <a:rPr lang="en-US" altLang="zh-TW" sz="1800" b="1">
                <a:ea typeface="PMingLiU" charset="-120"/>
              </a:rPr>
              <a:t>6.3.2 Routing configuration</a:t>
            </a:r>
            <a:r>
              <a:rPr lang="en-US" altLang="zh-TW" sz="1800">
                <a:ea typeface="PMingLiU" charset="-120"/>
              </a:rPr>
              <a:t> </a:t>
            </a:r>
          </a:p>
        </p:txBody>
      </p:sp>
      <p:pic>
        <p:nvPicPr>
          <p:cNvPr id="133122"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6168" t="27324" r="40546" b="19467"/>
          <a:stretch>
            <a:fillRect/>
          </a:stretch>
        </p:blipFill>
        <p:spPr>
          <a:xfrm>
            <a:off x="1606550" y="1563688"/>
            <a:ext cx="6775450" cy="5065712"/>
          </a:xfrm>
          <a:noFill/>
        </p:spPr>
      </p:pic>
      <p:sp>
        <p:nvSpPr>
          <p:cNvPr id="133123" name="Text Box 7"/>
          <p:cNvSpPr txBox="1">
            <a:spLocks noChangeArrowheads="1"/>
          </p:cNvSpPr>
          <p:nvPr/>
        </p:nvSpPr>
        <p:spPr bwMode="auto">
          <a:xfrm>
            <a:off x="1816100" y="1647825"/>
            <a:ext cx="3017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IP routing configuration task</a:t>
            </a:r>
          </a:p>
        </p:txBody>
      </p:sp>
      <p:sp>
        <p:nvSpPr>
          <p:cNvPr id="133124" name="Line 9"/>
          <p:cNvSpPr>
            <a:spLocks noChangeShapeType="1"/>
          </p:cNvSpPr>
          <p:nvPr/>
        </p:nvSpPr>
        <p:spPr bwMode="auto">
          <a:xfrm flipH="1">
            <a:off x="914400" y="2362200"/>
            <a:ext cx="0" cy="3581400"/>
          </a:xfrm>
          <a:prstGeom prst="line">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125" name="Text Box 10"/>
          <p:cNvSpPr txBox="1">
            <a:spLocks noChangeArrowheads="1"/>
          </p:cNvSpPr>
          <p:nvPr/>
        </p:nvSpPr>
        <p:spPr bwMode="auto">
          <a:xfrm>
            <a:off x="457200" y="1981200"/>
            <a:ext cx="790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2000">
                <a:latin typeface="Arial" charset="0"/>
              </a:rPr>
              <a:t>steps</a:t>
            </a:r>
          </a:p>
        </p:txBody>
      </p:sp>
      <p:sp>
        <p:nvSpPr>
          <p:cNvPr id="13312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06F38E07-C2C3-6A41-8DA6-9184648F3169}" type="slidenum">
              <a:rPr lang="en-US" altLang="zh-TW" sz="1400"/>
              <a:pPr/>
              <a:t>115</a:t>
            </a:fld>
            <a:endParaRPr lang="en-US" altLang="zh-TW" sz="14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4"/>
          <p:cNvSpPr>
            <a:spLocks noGrp="1" noChangeArrowheads="1"/>
          </p:cNvSpPr>
          <p:nvPr>
            <p:ph type="title"/>
          </p:nvPr>
        </p:nvSpPr>
        <p:spPr>
          <a:xfrm>
            <a:off x="457200" y="274638"/>
            <a:ext cx="8229600" cy="563562"/>
          </a:xfrm>
        </p:spPr>
        <p:txBody>
          <a:bodyPr/>
          <a:lstStyle/>
          <a:p>
            <a:pPr eaLnBrk="1" hangingPunct="1"/>
            <a:r>
              <a:rPr lang="en-US" altLang="zh-TW" sz="1800">
                <a:ea typeface="PMingLiU" charset="-120"/>
              </a:rPr>
              <a:t> </a:t>
            </a:r>
            <a:r>
              <a:rPr lang="en-US" altLang="zh-TW" sz="1800" b="1">
                <a:ea typeface="PMingLiU" charset="-120"/>
              </a:rPr>
              <a:t>6.3.2 Routing configuration</a:t>
            </a:r>
            <a:r>
              <a:rPr lang="en-US" altLang="zh-TW" sz="1800">
                <a:ea typeface="PMingLiU" charset="-120"/>
              </a:rPr>
              <a:t> </a:t>
            </a:r>
          </a:p>
        </p:txBody>
      </p:sp>
      <p:pic>
        <p:nvPicPr>
          <p:cNvPr id="134146" name="Picture 5"/>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l="5763" t="33667" r="40521" b="51338"/>
          <a:stretch>
            <a:fillRect/>
          </a:stretch>
        </p:blipFill>
        <p:spPr>
          <a:xfrm>
            <a:off x="838200" y="762000"/>
            <a:ext cx="7207250" cy="1335088"/>
          </a:xfrm>
          <a:noFill/>
        </p:spPr>
      </p:pic>
      <p:pic>
        <p:nvPicPr>
          <p:cNvPr id="134147"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4716" t="41953" r="40959" b="45609"/>
          <a:stretch>
            <a:fillRect/>
          </a:stretch>
        </p:blipFill>
        <p:spPr>
          <a:xfrm>
            <a:off x="762000" y="2057400"/>
            <a:ext cx="7351713" cy="1212850"/>
          </a:xfrm>
          <a:noFill/>
        </p:spPr>
      </p:pic>
      <p:sp>
        <p:nvSpPr>
          <p:cNvPr id="134148" name="Rectangle 10"/>
          <p:cNvSpPr>
            <a:spLocks noChangeArrowheads="1"/>
          </p:cNvSpPr>
          <p:nvPr/>
        </p:nvSpPr>
        <p:spPr bwMode="auto">
          <a:xfrm>
            <a:off x="1066800" y="5727700"/>
            <a:ext cx="69516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2400" b="1">
                <a:solidFill>
                  <a:srgbClr val="000000"/>
                </a:solidFill>
                <a:latin typeface="Courier" charset="0"/>
              </a:rPr>
              <a:t>GAD(config)#router rip</a:t>
            </a:r>
            <a:r>
              <a:rPr kumimoji="0" lang="en-US" altLang="en-US" sz="2400" b="1">
                <a:solidFill>
                  <a:srgbClr val="000000"/>
                </a:solidFill>
                <a:latin typeface="Arial" charset="0"/>
              </a:rPr>
              <a:t> </a:t>
            </a:r>
          </a:p>
          <a:p>
            <a:pPr eaLnBrk="1" hangingPunct="1">
              <a:spcBef>
                <a:spcPct val="0"/>
              </a:spcBef>
              <a:buFontTx/>
              <a:buNone/>
            </a:pPr>
            <a:r>
              <a:rPr kumimoji="0" lang="en-US" altLang="en-US" sz="2400" b="1">
                <a:solidFill>
                  <a:srgbClr val="000000"/>
                </a:solidFill>
                <a:latin typeface="Courier" charset="0"/>
              </a:rPr>
              <a:t>GAD(config-router)#network 172.16.0.0</a:t>
            </a:r>
          </a:p>
        </p:txBody>
      </p:sp>
      <p:pic>
        <p:nvPicPr>
          <p:cNvPr id="134149" name="Picture 11"/>
          <p:cNvPicPr>
            <a:picLocks noChangeAspect="1" noChangeArrowheads="1"/>
          </p:cNvPicPr>
          <p:nvPr/>
        </p:nvPicPr>
        <p:blipFill>
          <a:blip r:embed="rId2">
            <a:extLst>
              <a:ext uri="{28A0092B-C50C-407E-A947-70E740481C1C}">
                <a14:useLocalDpi xmlns:a14="http://schemas.microsoft.com/office/drawing/2010/main" val="0"/>
              </a:ext>
            </a:extLst>
          </a:blip>
          <a:srcRect l="5763" t="53841" r="40521" b="29463"/>
          <a:stretch>
            <a:fillRect/>
          </a:stretch>
        </p:blipFill>
        <p:spPr bwMode="auto">
          <a:xfrm>
            <a:off x="838200" y="3352800"/>
            <a:ext cx="7272338" cy="136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0" name="Picture 12"/>
          <p:cNvPicPr>
            <a:picLocks noChangeAspect="1" noChangeArrowheads="1"/>
          </p:cNvPicPr>
          <p:nvPr/>
        </p:nvPicPr>
        <p:blipFill>
          <a:blip r:embed="rId4">
            <a:extLst>
              <a:ext uri="{28A0092B-C50C-407E-A947-70E740481C1C}">
                <a14:useLocalDpi xmlns:a14="http://schemas.microsoft.com/office/drawing/2010/main" val="0"/>
              </a:ext>
            </a:extLst>
          </a:blip>
          <a:srcRect l="5856" t="48936" r="40016" b="42444"/>
          <a:stretch>
            <a:fillRect/>
          </a:stretch>
        </p:blipFill>
        <p:spPr bwMode="auto">
          <a:xfrm>
            <a:off x="838200" y="4648200"/>
            <a:ext cx="733742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1"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2415AD02-2FA1-944E-AC94-4919AF6ED06C}" type="slidenum">
              <a:rPr lang="en-US" altLang="zh-TW" sz="1400"/>
              <a:pPr/>
              <a:t>116</a:t>
            </a:fld>
            <a:endParaRPr lang="en-US" altLang="zh-TW" sz="14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69" name="Picture 6"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13" y="260350"/>
            <a:ext cx="9144001" cy="650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3371524C-40A8-A04A-9A3E-B98A95EE8064}" type="slidenum">
              <a:rPr lang="en-US" altLang="zh-TW" sz="1400"/>
              <a:pPr/>
              <a:t>117</a:t>
            </a:fld>
            <a:endParaRPr lang="en-US" altLang="zh-TW" sz="14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16"/>
          <p:cNvSpPr>
            <a:spLocks noChangeArrowheads="1"/>
          </p:cNvSpPr>
          <p:nvPr/>
        </p:nvSpPr>
        <p:spPr bwMode="auto">
          <a:xfrm>
            <a:off x="2743200" y="2582863"/>
            <a:ext cx="4100513"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900">
                <a:latin typeface="Arial" charset="0"/>
              </a:rPr>
              <a:t>6.3.2</a:t>
            </a:r>
          </a:p>
          <a:p>
            <a:pPr eaLnBrk="1" hangingPunct="1">
              <a:spcBef>
                <a:spcPct val="0"/>
              </a:spcBef>
              <a:buFontTx/>
              <a:buNone/>
            </a:pPr>
            <a:r>
              <a:rPr kumimoji="0" lang="en-US" altLang="en-US" sz="1900">
                <a:latin typeface="Arial" charset="0"/>
              </a:rPr>
              <a:t>e-Lab Activity: Routing Configuration</a:t>
            </a:r>
          </a:p>
        </p:txBody>
      </p:sp>
      <p:sp>
        <p:nvSpPr>
          <p:cNvPr id="13619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A73131C0-39B7-BA47-9D86-7506696D1847}" type="slidenum">
              <a:rPr lang="en-US" altLang="zh-TW" sz="1400"/>
              <a:pPr/>
              <a:t>118</a:t>
            </a:fld>
            <a:endParaRPr lang="en-US" altLang="zh-TW" sz="14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ctrTitle"/>
          </p:nvPr>
        </p:nvSpPr>
        <p:spPr>
          <a:xfrm>
            <a:off x="228600" y="2130425"/>
            <a:ext cx="8610600" cy="1470025"/>
          </a:xfrm>
        </p:spPr>
        <p:txBody>
          <a:bodyPr/>
          <a:lstStyle/>
          <a:p>
            <a:pPr eaLnBrk="1" hangingPunct="1"/>
            <a:r>
              <a:rPr lang="en-US" altLang="zh-TW" sz="3600">
                <a:ea typeface="PMingLiU" charset="-120"/>
              </a:rPr>
              <a:t>Part II</a:t>
            </a:r>
            <a:br>
              <a:rPr lang="en-US" altLang="zh-TW" sz="3600">
                <a:ea typeface="PMingLiU" charset="-120"/>
              </a:rPr>
            </a:br>
            <a:r>
              <a:rPr lang="en-US" altLang="zh-TW" sz="4000">
                <a:ea typeface="PMingLiU" charset="-120"/>
              </a:rPr>
              <a:t>Module 7: Distance Vector Routing Protocol</a:t>
            </a:r>
          </a:p>
        </p:txBody>
      </p:sp>
      <p:sp>
        <p:nvSpPr>
          <p:cNvPr id="137218" name="Rectangle 6"/>
          <p:cNvSpPr>
            <a:spLocks noGrp="1" noChangeArrowheads="1"/>
          </p:cNvSpPr>
          <p:nvPr>
            <p:ph type="subTitle" idx="1"/>
          </p:nvPr>
        </p:nvSpPr>
        <p:spPr>
          <a:xfrm>
            <a:off x="539750" y="3860800"/>
            <a:ext cx="6400800" cy="1752600"/>
          </a:xfrm>
        </p:spPr>
        <p:txBody>
          <a:bodyPr/>
          <a:lstStyle/>
          <a:p>
            <a:pPr algn="l" eaLnBrk="1" hangingPunct="1"/>
            <a:r>
              <a:rPr lang="en-US" altLang="en-US" sz="2000">
                <a:ea typeface="PMingLiU" charset="-120"/>
              </a:rPr>
              <a:t>Reference for CCNA 4:</a:t>
            </a:r>
          </a:p>
          <a:p>
            <a:pPr algn="l" eaLnBrk="1" hangingPunct="1"/>
            <a:r>
              <a:rPr lang="en-US" altLang="en-US" sz="2000">
                <a:ea typeface="PMingLiU" charset="-120"/>
              </a:rPr>
              <a:t>2.4 Distance Vector Routing Protocols</a:t>
            </a:r>
          </a:p>
          <a:p>
            <a:pPr algn="l" eaLnBrk="1" hangingPunct="1"/>
            <a:r>
              <a:rPr lang="en-US" altLang="en-US" sz="2000">
                <a:ea typeface="PMingLiU" charset="-120"/>
              </a:rPr>
              <a:t>2.5 RIPv1</a:t>
            </a:r>
          </a:p>
        </p:txBody>
      </p:sp>
      <p:sp>
        <p:nvSpPr>
          <p:cNvPr id="13721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6B20DFB9-8449-BA46-B0A1-760940434B95}" type="slidenum">
              <a:rPr lang="en-US" altLang="zh-TW" sz="1400"/>
              <a:pPr/>
              <a:t>119</a:t>
            </a:fld>
            <a:endParaRPr lang="en-US" altLang="zh-TW"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2" descr="SP32-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915400" cy="615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0" name="Text Box 4"/>
          <p:cNvSpPr txBox="1">
            <a:spLocks noChangeArrowheads="1"/>
          </p:cNvSpPr>
          <p:nvPr/>
        </p:nvSpPr>
        <p:spPr bwMode="auto">
          <a:xfrm>
            <a:off x="1524000" y="5334000"/>
            <a:ext cx="2024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2000" i="1">
                <a:solidFill>
                  <a:srgbClr val="3366FF"/>
                </a:solidFill>
              </a:rPr>
              <a:t>LAN</a:t>
            </a:r>
            <a:r>
              <a:rPr lang="en-US" altLang="en-US" sz="2000">
                <a:solidFill>
                  <a:srgbClr val="3366FF"/>
                </a:solidFill>
              </a:rPr>
              <a:t> </a:t>
            </a:r>
            <a:r>
              <a:rPr lang="en-US" altLang="en-US" sz="2000" i="1">
                <a:solidFill>
                  <a:srgbClr val="3366FF"/>
                </a:solidFill>
              </a:rPr>
              <a:t>Connections</a:t>
            </a:r>
            <a:endParaRPr lang="en-US" altLang="en-US" sz="2000">
              <a:solidFill>
                <a:srgbClr val="3366FF"/>
              </a:solidFill>
            </a:endParaRPr>
          </a:p>
        </p:txBody>
      </p:sp>
      <p:sp>
        <p:nvSpPr>
          <p:cNvPr id="27651" name="Text Box 5"/>
          <p:cNvSpPr txBox="1">
            <a:spLocks noChangeArrowheads="1"/>
          </p:cNvSpPr>
          <p:nvPr/>
        </p:nvSpPr>
        <p:spPr bwMode="auto">
          <a:xfrm>
            <a:off x="1670050" y="1143000"/>
            <a:ext cx="2139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2000" i="1">
                <a:solidFill>
                  <a:srgbClr val="3366FF"/>
                </a:solidFill>
              </a:rPr>
              <a:t>WAN Connections</a:t>
            </a:r>
          </a:p>
        </p:txBody>
      </p:sp>
      <p:sp>
        <p:nvSpPr>
          <p:cNvPr id="27652" name="Text Box 6"/>
          <p:cNvSpPr txBox="1">
            <a:spLocks noChangeArrowheads="1"/>
          </p:cNvSpPr>
          <p:nvPr/>
        </p:nvSpPr>
        <p:spPr bwMode="auto">
          <a:xfrm>
            <a:off x="3810000" y="5334000"/>
            <a:ext cx="2130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2000" i="1">
                <a:solidFill>
                  <a:srgbClr val="3366FF"/>
                </a:solidFill>
              </a:rPr>
              <a:t>Management Port</a:t>
            </a:r>
          </a:p>
        </p:txBody>
      </p:sp>
      <p:sp>
        <p:nvSpPr>
          <p:cNvPr id="2765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7FC194A2-C257-0D43-A00A-6D7DAEDC7E06}" type="slidenum">
              <a:rPr lang="en-US" altLang="zh-TW" sz="1400"/>
              <a:pPr/>
              <a:t>12</a:t>
            </a:fld>
            <a:endParaRPr lang="en-US" altLang="zh-TW" sz="14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5"/>
          <p:cNvSpPr>
            <a:spLocks noGrp="1" noChangeArrowheads="1"/>
          </p:cNvSpPr>
          <p:nvPr>
            <p:ph type="ctrTitle"/>
          </p:nvPr>
        </p:nvSpPr>
        <p:spPr/>
        <p:txBody>
          <a:bodyPr/>
          <a:lstStyle/>
          <a:p>
            <a:pPr eaLnBrk="1" hangingPunct="1"/>
            <a:r>
              <a:rPr lang="en-US" altLang="zh-TW">
                <a:ea typeface="PMingLiU" charset="-120"/>
              </a:rPr>
              <a:t> </a:t>
            </a:r>
            <a:r>
              <a:rPr lang="en-US" altLang="zh-TW" b="1">
                <a:ea typeface="PMingLiU" charset="-120"/>
              </a:rPr>
              <a:t>7.1 Distance Vector Routing</a:t>
            </a:r>
            <a:r>
              <a:rPr lang="en-US" altLang="zh-TW">
                <a:ea typeface="PMingLiU" charset="-120"/>
              </a:rPr>
              <a:t> </a:t>
            </a:r>
          </a:p>
        </p:txBody>
      </p:sp>
      <p:sp>
        <p:nvSpPr>
          <p:cNvPr id="138242" name="Rectangle 6"/>
          <p:cNvSpPr>
            <a:spLocks noGrp="1" noChangeArrowheads="1"/>
          </p:cNvSpPr>
          <p:nvPr>
            <p:ph type="subTitle" idx="1"/>
          </p:nvPr>
        </p:nvSpPr>
        <p:spPr/>
        <p:txBody>
          <a:bodyPr/>
          <a:lstStyle/>
          <a:p>
            <a:pPr eaLnBrk="1" hangingPunct="1"/>
            <a:endParaRPr lang="en-US" altLang="en-US">
              <a:ea typeface="PMingLiU" charset="-120"/>
            </a:endParaRPr>
          </a:p>
        </p:txBody>
      </p:sp>
      <p:sp>
        <p:nvSpPr>
          <p:cNvPr id="13824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5DF2CECE-1F12-9B4C-901B-A7203C6408E0}" type="slidenum">
              <a:rPr lang="en-US" altLang="zh-TW" sz="1400"/>
              <a:pPr/>
              <a:t>120</a:t>
            </a:fld>
            <a:endParaRPr lang="en-US" altLang="zh-TW" sz="140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Content Placeholder 2"/>
          <p:cNvSpPr>
            <a:spLocks noGrp="1"/>
          </p:cNvSpPr>
          <p:nvPr>
            <p:ph idx="1"/>
          </p:nvPr>
        </p:nvSpPr>
        <p:spPr/>
        <p:txBody>
          <a:bodyPr/>
          <a:lstStyle/>
          <a:p>
            <a:endParaRPr lang="en-US" altLang="en-US">
              <a:ea typeface="PMingLiU" charset="-120"/>
            </a:endParaRPr>
          </a:p>
        </p:txBody>
      </p:sp>
      <p:pic>
        <p:nvPicPr>
          <p:cNvPr id="139266"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0525" y="409575"/>
            <a:ext cx="8362950" cy="603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5B26B5DA-EA1B-AF49-AAFB-A92A7075F0D5}" type="slidenum">
              <a:rPr lang="en-US" altLang="zh-TW" sz="1400"/>
              <a:pPr/>
              <a:t>121</a:t>
            </a:fld>
            <a:endParaRPr lang="en-US" altLang="zh-TW" sz="14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Picture 5" descr="200509282353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89075"/>
            <a:ext cx="7632700" cy="536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Rectangle 6"/>
          <p:cNvSpPr>
            <a:spLocks noChangeArrowheads="1"/>
          </p:cNvSpPr>
          <p:nvPr/>
        </p:nvSpPr>
        <p:spPr bwMode="auto">
          <a:xfrm>
            <a:off x="381000" y="152400"/>
            <a:ext cx="3810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600" b="1">
                <a:latin typeface="Helvetica" charset="0"/>
              </a:rPr>
              <a:t>7.1.1 D</a:t>
            </a:r>
            <a:r>
              <a:rPr kumimoji="0" lang="en-US" altLang="en-US" sz="1600" b="1">
                <a:latin typeface="Arial" charset="0"/>
              </a:rPr>
              <a:t>istance vector routing updates</a:t>
            </a:r>
          </a:p>
        </p:txBody>
      </p:sp>
      <p:sp>
        <p:nvSpPr>
          <p:cNvPr id="140291" name="Rectangle 7"/>
          <p:cNvSpPr>
            <a:spLocks noChangeArrowheads="1"/>
          </p:cNvSpPr>
          <p:nvPr/>
        </p:nvSpPr>
        <p:spPr bwMode="auto">
          <a:xfrm>
            <a:off x="304800" y="533400"/>
            <a:ext cx="8382000"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 typeface="Courier New" charset="0"/>
              <a:buChar char="o"/>
            </a:pPr>
            <a:r>
              <a:rPr kumimoji="0" lang="en-US" altLang="en-US" sz="1500">
                <a:solidFill>
                  <a:srgbClr val="000000"/>
                </a:solidFill>
                <a:latin typeface="Arial" charset="0"/>
              </a:rPr>
              <a:t>Routing table updates occur periodically or when the topology in a distance vector protocol network changes.</a:t>
            </a:r>
          </a:p>
          <a:p>
            <a:pPr eaLnBrk="1" hangingPunct="1">
              <a:spcBef>
                <a:spcPct val="0"/>
              </a:spcBef>
              <a:buFont typeface="Courier New" charset="0"/>
              <a:buChar char="o"/>
            </a:pPr>
            <a:r>
              <a:rPr kumimoji="0" lang="en-US" altLang="en-US" sz="1500">
                <a:solidFill>
                  <a:srgbClr val="000000"/>
                </a:solidFill>
                <a:latin typeface="Arial" charset="0"/>
              </a:rPr>
              <a:t>It is important for a routing protocol to update the routing tables efficiently. </a:t>
            </a:r>
          </a:p>
          <a:p>
            <a:pPr eaLnBrk="1" hangingPunct="1">
              <a:spcBef>
                <a:spcPct val="0"/>
              </a:spcBef>
              <a:buFont typeface="Courier New" charset="0"/>
              <a:buChar char="o"/>
            </a:pPr>
            <a:r>
              <a:rPr kumimoji="0" lang="en-US" altLang="en-US" sz="1500">
                <a:solidFill>
                  <a:srgbClr val="000000"/>
                </a:solidFill>
                <a:latin typeface="Arial" charset="0"/>
              </a:rPr>
              <a:t>Distance vector algorithms call for each router to send its entire routing table to each of its adjacent neighbors.</a:t>
            </a:r>
          </a:p>
        </p:txBody>
      </p:sp>
      <p:sp>
        <p:nvSpPr>
          <p:cNvPr id="14029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E7D7ADD5-D7F1-A34E-8876-E10162274765}" type="slidenum">
              <a:rPr lang="en-US" altLang="zh-TW" sz="1400"/>
              <a:pPr/>
              <a:t>122</a:t>
            </a:fld>
            <a:endParaRPr lang="en-US" altLang="zh-TW" sz="140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Picture 5"/>
          <p:cNvPicPr>
            <a:picLocks noChangeAspect="1" noChangeArrowheads="1"/>
          </p:cNvPicPr>
          <p:nvPr/>
        </p:nvPicPr>
        <p:blipFill>
          <a:blip r:embed="rId2">
            <a:extLst>
              <a:ext uri="{28A0092B-C50C-407E-A947-70E740481C1C}">
                <a14:useLocalDpi xmlns:a14="http://schemas.microsoft.com/office/drawing/2010/main" val="0"/>
              </a:ext>
            </a:extLst>
          </a:blip>
          <a:srcRect l="14040" t="29323" r="52432" b="59708"/>
          <a:stretch>
            <a:fillRect/>
          </a:stretch>
        </p:blipFill>
        <p:spPr bwMode="auto">
          <a:xfrm>
            <a:off x="457200" y="914400"/>
            <a:ext cx="84058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4" name="TextBox 2"/>
          <p:cNvSpPr txBox="1">
            <a:spLocks noChangeArrowheads="1"/>
          </p:cNvSpPr>
          <p:nvPr/>
        </p:nvSpPr>
        <p:spPr bwMode="auto">
          <a:xfrm>
            <a:off x="152400" y="304800"/>
            <a:ext cx="1501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2400">
                <a:latin typeface="Arial" charset="0"/>
              </a:rPr>
              <a:t>RIP example</a:t>
            </a:r>
          </a:p>
        </p:txBody>
      </p:sp>
      <p:pic>
        <p:nvPicPr>
          <p:cNvPr id="141315" name="Picture 5"/>
          <p:cNvPicPr>
            <a:picLocks noChangeAspect="1" noChangeArrowheads="1"/>
          </p:cNvPicPr>
          <p:nvPr/>
        </p:nvPicPr>
        <p:blipFill>
          <a:blip r:embed="rId2">
            <a:extLst>
              <a:ext uri="{28A0092B-C50C-407E-A947-70E740481C1C}">
                <a14:useLocalDpi xmlns:a14="http://schemas.microsoft.com/office/drawing/2010/main" val="0"/>
              </a:ext>
            </a:extLst>
          </a:blip>
          <a:srcRect l="40862" t="51595" r="46207" b="33116"/>
          <a:stretch>
            <a:fillRect/>
          </a:stretch>
        </p:blipFill>
        <p:spPr bwMode="auto">
          <a:xfrm>
            <a:off x="6705600" y="2895600"/>
            <a:ext cx="13716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l="25056" t="52258" r="61533" b="27798"/>
          <a:stretch>
            <a:fillRect/>
          </a:stretch>
        </p:blipFill>
        <p:spPr bwMode="auto">
          <a:xfrm>
            <a:off x="3886200" y="4572000"/>
            <a:ext cx="149383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l="9729" t="52258" r="77339" b="23145"/>
          <a:stretch>
            <a:fillRect/>
          </a:stretch>
        </p:blipFill>
        <p:spPr bwMode="auto">
          <a:xfrm>
            <a:off x="1447800" y="4419600"/>
            <a:ext cx="13350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a:cxnSpLocks noChangeShapeType="1"/>
          </p:cNvCxnSpPr>
          <p:nvPr/>
        </p:nvCxnSpPr>
        <p:spPr bwMode="auto">
          <a:xfrm rot="10800000">
            <a:off x="5334000" y="2743200"/>
            <a:ext cx="1371600" cy="534988"/>
          </a:xfrm>
          <a:prstGeom prst="straightConnector1">
            <a:avLst/>
          </a:prstGeom>
          <a:noFill/>
          <a:ln w="63500">
            <a:solidFill>
              <a:srgbClr val="3366FF"/>
            </a:solidFill>
            <a:round/>
            <a:headEnd/>
            <a:tailEnd type="arrow" w="med" len="med"/>
          </a:ln>
          <a:extLst>
            <a:ext uri="{909E8E84-426E-40DD-AFC4-6F175D3DCCD1}">
              <a14:hiddenFill xmlns:a14="http://schemas.microsoft.com/office/drawing/2010/main">
                <a:noFill/>
              </a14:hiddenFill>
            </a:ext>
          </a:extLst>
        </p:spPr>
      </p:cxnSp>
      <p:pic>
        <p:nvPicPr>
          <p:cNvPr id="141319" name="Picture 9"/>
          <p:cNvPicPr>
            <a:picLocks noChangeAspect="1" noChangeArrowheads="1"/>
          </p:cNvPicPr>
          <p:nvPr/>
        </p:nvPicPr>
        <p:blipFill>
          <a:blip r:embed="rId2">
            <a:extLst>
              <a:ext uri="{28A0092B-C50C-407E-A947-70E740481C1C}">
                <a14:useLocalDpi xmlns:a14="http://schemas.microsoft.com/office/drawing/2010/main" val="0"/>
              </a:ext>
            </a:extLst>
          </a:blip>
          <a:srcRect l="25056" t="52258" r="61533" b="33496"/>
          <a:stretch>
            <a:fillRect/>
          </a:stretch>
        </p:blipFill>
        <p:spPr bwMode="auto">
          <a:xfrm>
            <a:off x="3810000" y="2895600"/>
            <a:ext cx="14938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20" name="Picture 5"/>
          <p:cNvPicPr>
            <a:picLocks noChangeAspect="1" noChangeArrowheads="1"/>
          </p:cNvPicPr>
          <p:nvPr/>
        </p:nvPicPr>
        <p:blipFill>
          <a:blip r:embed="rId2">
            <a:extLst>
              <a:ext uri="{28A0092B-C50C-407E-A947-70E740481C1C}">
                <a14:useLocalDpi xmlns:a14="http://schemas.microsoft.com/office/drawing/2010/main" val="0"/>
              </a:ext>
            </a:extLst>
          </a:blip>
          <a:srcRect l="9729" t="52258" r="77339" b="32368"/>
          <a:stretch>
            <a:fillRect/>
          </a:stretch>
        </p:blipFill>
        <p:spPr bwMode="auto">
          <a:xfrm>
            <a:off x="1295400" y="2895600"/>
            <a:ext cx="13350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p:cNvCxnSpPr>
            <a:cxnSpLocks noChangeShapeType="1"/>
          </p:cNvCxnSpPr>
          <p:nvPr/>
        </p:nvCxnSpPr>
        <p:spPr bwMode="auto">
          <a:xfrm rot="5400000">
            <a:off x="4534694" y="3694906"/>
            <a:ext cx="1600200" cy="1588"/>
          </a:xfrm>
          <a:prstGeom prst="straightConnector1">
            <a:avLst/>
          </a:prstGeom>
          <a:noFill/>
          <a:ln w="63500">
            <a:solidFill>
              <a:srgbClr val="3366FF"/>
            </a:solidFill>
            <a:round/>
            <a:headEnd/>
            <a:tailEnd type="arrow" w="med" len="med"/>
          </a:ln>
          <a:extLst>
            <a:ext uri="{909E8E84-426E-40DD-AFC4-6F175D3DCCD1}">
              <a14:hiddenFill xmlns:a14="http://schemas.microsoft.com/office/drawing/2010/main">
                <a:noFill/>
              </a14:hiddenFill>
            </a:ext>
          </a:extLst>
        </p:spPr>
      </p:cxnSp>
      <p:cxnSp>
        <p:nvCxnSpPr>
          <p:cNvPr id="15" name="Straight Arrow Connector 14"/>
          <p:cNvCxnSpPr>
            <a:cxnSpLocks noChangeShapeType="1"/>
          </p:cNvCxnSpPr>
          <p:nvPr/>
        </p:nvCxnSpPr>
        <p:spPr bwMode="auto">
          <a:xfrm rot="16200000" flipV="1">
            <a:off x="2591594" y="3047206"/>
            <a:ext cx="1676400" cy="1068388"/>
          </a:xfrm>
          <a:prstGeom prst="straightConnector1">
            <a:avLst/>
          </a:prstGeom>
          <a:noFill/>
          <a:ln w="63500">
            <a:solidFill>
              <a:srgbClr val="3366FF"/>
            </a:solidFill>
            <a:round/>
            <a:headEnd/>
            <a:tailEnd type="arrow" w="med" len="med"/>
          </a:ln>
          <a:extLst>
            <a:ext uri="{909E8E84-426E-40DD-AFC4-6F175D3DCCD1}">
              <a14:hiddenFill xmlns:a14="http://schemas.microsoft.com/office/drawing/2010/main">
                <a:noFill/>
              </a14:hiddenFill>
            </a:ext>
          </a:extLst>
        </p:spPr>
      </p:cxnSp>
      <p:cxnSp>
        <p:nvCxnSpPr>
          <p:cNvPr id="17" name="Straight Arrow Connector 16"/>
          <p:cNvCxnSpPr>
            <a:cxnSpLocks noChangeShapeType="1"/>
          </p:cNvCxnSpPr>
          <p:nvPr/>
        </p:nvCxnSpPr>
        <p:spPr bwMode="auto">
          <a:xfrm rot="5400000">
            <a:off x="2020094" y="3694906"/>
            <a:ext cx="1600200" cy="1588"/>
          </a:xfrm>
          <a:prstGeom prst="straightConnector1">
            <a:avLst/>
          </a:prstGeom>
          <a:noFill/>
          <a:ln w="63500">
            <a:solidFill>
              <a:srgbClr val="3366FF"/>
            </a:solidFill>
            <a:round/>
            <a:headEnd/>
            <a:tailEnd type="arrow" w="med" len="med"/>
          </a:ln>
          <a:extLst>
            <a:ext uri="{909E8E84-426E-40DD-AFC4-6F175D3DCCD1}">
              <a14:hiddenFill xmlns:a14="http://schemas.microsoft.com/office/drawing/2010/main">
                <a:noFill/>
              </a14:hiddenFill>
            </a:ext>
          </a:extLst>
        </p:spPr>
      </p:cxnSp>
      <p:sp>
        <p:nvSpPr>
          <p:cNvPr id="141324" name="TextBox 13"/>
          <p:cNvSpPr txBox="1">
            <a:spLocks noChangeArrowheads="1"/>
          </p:cNvSpPr>
          <p:nvPr/>
        </p:nvSpPr>
        <p:spPr bwMode="auto">
          <a:xfrm>
            <a:off x="152400" y="3429000"/>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2400">
                <a:latin typeface="Arial" charset="0"/>
              </a:rPr>
              <a:t>Initial</a:t>
            </a:r>
          </a:p>
        </p:txBody>
      </p:sp>
      <p:sp>
        <p:nvSpPr>
          <p:cNvPr id="141325" name="TextBox 15"/>
          <p:cNvSpPr txBox="1">
            <a:spLocks noChangeArrowheads="1"/>
          </p:cNvSpPr>
          <p:nvPr/>
        </p:nvSpPr>
        <p:spPr bwMode="auto">
          <a:xfrm>
            <a:off x="152400" y="5105400"/>
            <a:ext cx="1295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2000">
                <a:latin typeface="Arial" charset="0"/>
              </a:rPr>
              <a:t>After exchange</a:t>
            </a:r>
          </a:p>
        </p:txBody>
      </p:sp>
      <p:sp>
        <p:nvSpPr>
          <p:cNvPr id="14132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D7BEF763-9331-8F4F-9D09-B9273ADDDFFC}" type="slidenum">
              <a:rPr lang="en-US" altLang="zh-TW" sz="1400"/>
              <a:pPr/>
              <a:t>123</a:t>
            </a:fld>
            <a:endParaRPr lang="en-US" altLang="zh-TW"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Picture 5" descr="20050928235314"/>
          <p:cNvPicPr>
            <a:picLocks noChangeAspect="1" noChangeArrowheads="1"/>
          </p:cNvPicPr>
          <p:nvPr/>
        </p:nvPicPr>
        <p:blipFill>
          <a:blip r:embed="rId2">
            <a:extLst>
              <a:ext uri="{28A0092B-C50C-407E-A947-70E740481C1C}">
                <a14:useLocalDpi xmlns:a14="http://schemas.microsoft.com/office/drawing/2010/main" val="0"/>
              </a:ext>
            </a:extLst>
          </a:blip>
          <a:srcRect l="6250" t="7507" r="7500" b="6250"/>
          <a:stretch>
            <a:fillRect/>
          </a:stretch>
        </p:blipFill>
        <p:spPr bwMode="auto">
          <a:xfrm>
            <a:off x="0" y="2489200"/>
            <a:ext cx="5257800"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8" name="AutoShape 8" descr="transdot"/>
          <p:cNvSpPr>
            <a:spLocks noChangeAspect="1" noChangeArrowheads="1"/>
          </p:cNvSpPr>
          <p:nvPr/>
        </p:nvSpPr>
        <p:spPr bwMode="auto">
          <a:xfrm>
            <a:off x="17463" y="361950"/>
            <a:ext cx="34925"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2339" name="AutoShape 12" descr="transdot"/>
          <p:cNvSpPr>
            <a:spLocks noChangeAspect="1" noChangeArrowheads="1"/>
          </p:cNvSpPr>
          <p:nvPr/>
        </p:nvSpPr>
        <p:spPr bwMode="auto">
          <a:xfrm>
            <a:off x="17463" y="728663"/>
            <a:ext cx="2063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2340" name="AutoShape 18" descr="Box_1"/>
          <p:cNvSpPr>
            <a:spLocks noChangeAspect="1" noChangeArrowheads="1"/>
          </p:cNvSpPr>
          <p:nvPr/>
        </p:nvSpPr>
        <p:spPr bwMode="auto">
          <a:xfrm>
            <a:off x="3816350" y="2219325"/>
            <a:ext cx="1365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2341" name="Rectangle 21"/>
          <p:cNvSpPr>
            <a:spLocks noChangeArrowheads="1"/>
          </p:cNvSpPr>
          <p:nvPr/>
        </p:nvSpPr>
        <p:spPr bwMode="auto">
          <a:xfrm>
            <a:off x="609600" y="963613"/>
            <a:ext cx="8153400"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kumimoji="1" sz="3200">
                <a:solidFill>
                  <a:schemeClr val="tx1"/>
                </a:solidFill>
                <a:latin typeface="Times New Roman" charset="0"/>
                <a:ea typeface="PMingLiU" charset="-120"/>
                <a:cs typeface="新細明體" charset="-120"/>
              </a:defRPr>
            </a:lvl1pPr>
            <a:lvl2pPr marL="285750" indent="-285750">
              <a:spcBef>
                <a:spcPct val="20000"/>
              </a:spcBef>
              <a:buChar char="–"/>
              <a:defRPr kumimoji="1" sz="2800">
                <a:solidFill>
                  <a:schemeClr val="tx1"/>
                </a:solidFill>
                <a:latin typeface="Times New Roman" charset="0"/>
                <a:ea typeface="PMingLiU" charset="-120"/>
                <a:cs typeface="新細明體" charset="-120"/>
              </a:defRPr>
            </a:lvl2pPr>
            <a:lvl3pPr marL="636588" indent="-179388">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lvl="1" eaLnBrk="1" hangingPunct="1">
              <a:spcBef>
                <a:spcPct val="0"/>
              </a:spcBef>
              <a:buFont typeface="Courier New" charset="0"/>
              <a:buChar char="o"/>
            </a:pPr>
            <a:r>
              <a:rPr lang="en-US" altLang="zh-TW" sz="2000" dirty="0">
                <a:latin typeface="Arial" charset="0"/>
              </a:rPr>
              <a:t>The network is said to have converged if</a:t>
            </a:r>
          </a:p>
          <a:p>
            <a:pPr lvl="2" eaLnBrk="1" hangingPunct="1">
              <a:spcBef>
                <a:spcPct val="0"/>
              </a:spcBef>
            </a:pPr>
            <a:r>
              <a:rPr lang="en-US" altLang="zh-TW" sz="1400" dirty="0">
                <a:latin typeface="Arial" charset="0"/>
              </a:rPr>
              <a:t>All routers have consistent knowledge and correct routing tables. </a:t>
            </a:r>
          </a:p>
          <a:p>
            <a:pPr eaLnBrk="1" hangingPunct="1">
              <a:spcBef>
                <a:spcPct val="0"/>
              </a:spcBef>
              <a:buFont typeface="Courier New" charset="0"/>
              <a:buChar char="o"/>
            </a:pPr>
            <a:r>
              <a:rPr lang="en-US" altLang="zh-TW" sz="2000" dirty="0">
                <a:latin typeface="Arial" charset="0"/>
              </a:rPr>
              <a:t>Routing loops can occur when inconsistent routing tables are not updated due to slow convergence in a changing network.   </a:t>
            </a:r>
            <a:r>
              <a:rPr lang="en-US" altLang="zh-TW" sz="700" dirty="0">
                <a:latin typeface="Arial" charset="0"/>
              </a:rPr>
              <a:t> </a:t>
            </a:r>
            <a:r>
              <a:rPr lang="en-US" altLang="zh-TW" sz="2000" dirty="0">
                <a:latin typeface="Arial" charset="0"/>
              </a:rPr>
              <a:t> </a:t>
            </a:r>
          </a:p>
        </p:txBody>
      </p:sp>
      <p:sp>
        <p:nvSpPr>
          <p:cNvPr id="142342" name="Rectangle 22"/>
          <p:cNvSpPr>
            <a:spLocks noChangeArrowheads="1"/>
          </p:cNvSpPr>
          <p:nvPr/>
        </p:nvSpPr>
        <p:spPr bwMode="auto">
          <a:xfrm>
            <a:off x="2971800" y="4795838"/>
            <a:ext cx="2438400" cy="1066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2343" name="Rectangle 23"/>
          <p:cNvSpPr>
            <a:spLocks noChangeArrowheads="1"/>
          </p:cNvSpPr>
          <p:nvPr/>
        </p:nvSpPr>
        <p:spPr bwMode="auto">
          <a:xfrm>
            <a:off x="2971800" y="2133600"/>
            <a:ext cx="2438400" cy="1066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2344" name="Rectangle 24"/>
          <p:cNvSpPr>
            <a:spLocks noChangeArrowheads="1"/>
          </p:cNvSpPr>
          <p:nvPr/>
        </p:nvSpPr>
        <p:spPr bwMode="auto">
          <a:xfrm>
            <a:off x="0" y="4948238"/>
            <a:ext cx="1905000" cy="1066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2345" name="Freeform 25"/>
          <p:cNvSpPr>
            <a:spLocks/>
          </p:cNvSpPr>
          <p:nvPr/>
        </p:nvSpPr>
        <p:spPr bwMode="auto">
          <a:xfrm>
            <a:off x="914400" y="2433638"/>
            <a:ext cx="4114800" cy="1752600"/>
          </a:xfrm>
          <a:custGeom>
            <a:avLst/>
            <a:gdLst>
              <a:gd name="T0" fmla="*/ 0 w 2496"/>
              <a:gd name="T1" fmla="*/ 2147483646 h 1104"/>
              <a:gd name="T2" fmla="*/ 2147483646 w 2496"/>
              <a:gd name="T3" fmla="*/ 0 h 1104"/>
              <a:gd name="T4" fmla="*/ 2147483646 w 2496"/>
              <a:gd name="T5" fmla="*/ 2147483646 h 1104"/>
              <a:gd name="T6" fmla="*/ 2147483646 w 2496"/>
              <a:gd name="T7" fmla="*/ 2147483646 h 1104"/>
              <a:gd name="T8" fmla="*/ 2147483646 w 2496"/>
              <a:gd name="T9" fmla="*/ 2147483646 h 1104"/>
              <a:gd name="T10" fmla="*/ 2147483646 w 2496"/>
              <a:gd name="T11" fmla="*/ 2147483646 h 1104"/>
              <a:gd name="T12" fmla="*/ 0 60000 65536"/>
              <a:gd name="T13" fmla="*/ 0 60000 65536"/>
              <a:gd name="T14" fmla="*/ 0 60000 65536"/>
              <a:gd name="T15" fmla="*/ 0 60000 65536"/>
              <a:gd name="T16" fmla="*/ 0 60000 65536"/>
              <a:gd name="T17" fmla="*/ 0 60000 65536"/>
              <a:gd name="T18" fmla="*/ 0 w 2496"/>
              <a:gd name="T19" fmla="*/ 0 h 1104"/>
              <a:gd name="T20" fmla="*/ 2496 w 2496"/>
              <a:gd name="T21" fmla="*/ 1104 h 1104"/>
            </a:gdLst>
            <a:ahLst/>
            <a:cxnLst>
              <a:cxn ang="T12">
                <a:pos x="T0" y="T1"/>
              </a:cxn>
              <a:cxn ang="T13">
                <a:pos x="T2" y="T3"/>
              </a:cxn>
              <a:cxn ang="T14">
                <a:pos x="T4" y="T5"/>
              </a:cxn>
              <a:cxn ang="T15">
                <a:pos x="T6" y="T7"/>
              </a:cxn>
              <a:cxn ang="T16">
                <a:pos x="T8" y="T9"/>
              </a:cxn>
              <a:cxn ang="T17">
                <a:pos x="T10" y="T11"/>
              </a:cxn>
            </a:cxnLst>
            <a:rect l="T18" t="T19" r="T20" b="T21"/>
            <a:pathLst>
              <a:path w="2496" h="1104">
                <a:moveTo>
                  <a:pt x="0" y="576"/>
                </a:moveTo>
                <a:lnTo>
                  <a:pt x="912" y="0"/>
                </a:lnTo>
                <a:lnTo>
                  <a:pt x="1776" y="576"/>
                </a:lnTo>
                <a:lnTo>
                  <a:pt x="2496" y="576"/>
                </a:lnTo>
                <a:lnTo>
                  <a:pt x="2496" y="1104"/>
                </a:lnTo>
                <a:lnTo>
                  <a:pt x="2496" y="1056"/>
                </a:lnTo>
              </a:path>
            </a:pathLst>
          </a:custGeom>
          <a:noFill/>
          <a:ln w="76200">
            <a:solidFill>
              <a:srgbClr val="8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6" name="Rectangle 20"/>
          <p:cNvSpPr>
            <a:spLocks noChangeArrowheads="1"/>
          </p:cNvSpPr>
          <p:nvPr/>
        </p:nvSpPr>
        <p:spPr bwMode="auto">
          <a:xfrm>
            <a:off x="5105400" y="2509838"/>
            <a:ext cx="40386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0975" indent="-180975">
              <a:spcBef>
                <a:spcPct val="20000"/>
              </a:spcBef>
              <a:buChar char="•"/>
              <a:defRPr kumimoji="1" sz="3200">
                <a:solidFill>
                  <a:schemeClr val="tx1"/>
                </a:solidFill>
                <a:latin typeface="Times New Roman" charset="0"/>
                <a:ea typeface="PMingLiU" charset="-120"/>
                <a:cs typeface="新細明體" charset="-120"/>
              </a:defRPr>
            </a:lvl1pPr>
            <a:lvl2pPr marL="180975" indent="-180975">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a:spcBef>
                <a:spcPct val="0"/>
              </a:spcBef>
            </a:pPr>
            <a:endParaRPr lang="en-US" altLang="zh-TW" sz="2400" dirty="0">
              <a:latin typeface="Arial" charset="0"/>
            </a:endParaRPr>
          </a:p>
          <a:p>
            <a:pPr lvl="1">
              <a:spcBef>
                <a:spcPct val="0"/>
              </a:spcBef>
              <a:buFontTx/>
              <a:buChar char="•"/>
            </a:pPr>
            <a:r>
              <a:rPr lang="en-US" altLang="zh-TW" sz="2400" dirty="0">
                <a:latin typeface="Arial" charset="0"/>
              </a:rPr>
              <a:t>For Router C, the preferred path to Network 1 is by way of Router B, and the distance from Router C to Network 1 is 3.</a:t>
            </a:r>
          </a:p>
        </p:txBody>
      </p:sp>
      <p:sp>
        <p:nvSpPr>
          <p:cNvPr id="142347" name="Title 21"/>
          <p:cNvSpPr>
            <a:spLocks noGrp="1"/>
          </p:cNvSpPr>
          <p:nvPr>
            <p:ph type="title"/>
          </p:nvPr>
        </p:nvSpPr>
        <p:spPr>
          <a:xfrm>
            <a:off x="457200" y="274638"/>
            <a:ext cx="8229600" cy="792162"/>
          </a:xfrm>
        </p:spPr>
        <p:txBody>
          <a:bodyPr/>
          <a:lstStyle/>
          <a:p>
            <a:r>
              <a:rPr lang="en-US" altLang="zh-TW" sz="3200">
                <a:ea typeface="PMingLiU" charset="-120"/>
              </a:rPr>
              <a:t>7.1.2 Distance vector routing loop issues </a:t>
            </a:r>
            <a:endParaRPr lang="en-US" altLang="en-US" sz="3200">
              <a:ea typeface="PMingLiU" charset="-120"/>
            </a:endParaRPr>
          </a:p>
        </p:txBody>
      </p:sp>
      <p:sp>
        <p:nvSpPr>
          <p:cNvPr id="23" name="TextBox 22"/>
          <p:cNvSpPr txBox="1">
            <a:spLocks noChangeArrowheads="1"/>
          </p:cNvSpPr>
          <p:nvPr/>
        </p:nvSpPr>
        <p:spPr bwMode="auto">
          <a:xfrm>
            <a:off x="609600" y="2590800"/>
            <a:ext cx="852488" cy="369888"/>
          </a:xfrm>
          <a:prstGeom prst="rect">
            <a:avLst/>
          </a:prstGeom>
          <a:gradFill rotWithShape="1">
            <a:gsLst>
              <a:gs pos="0">
                <a:srgbClr val="E8E8FA"/>
              </a:gs>
              <a:gs pos="64999">
                <a:srgbClr val="C3C3EF"/>
              </a:gs>
              <a:gs pos="100000">
                <a:srgbClr val="A8A8EA"/>
              </a:gs>
            </a:gsLst>
            <a:lin ang="5400000" scaled="1"/>
          </a:gradFill>
          <a:ln w="9525">
            <a:solidFill>
              <a:srgbClr val="2F2F98"/>
            </a:solidFill>
            <a:miter lim="800000"/>
            <a:headEnd/>
            <a:tailEnd/>
          </a:ln>
          <a:effectLst>
            <a:outerShdw blurRad="40000" dist="20000" dir="5400000" rotWithShape="0">
              <a:srgbClr val="000000">
                <a:alpha val="37999"/>
              </a:srgbClr>
            </a:outerShdw>
          </a:effectLst>
        </p:spPr>
        <p:txBody>
          <a:bodyPr wrap="none">
            <a:spAutoFit/>
          </a:bodyPr>
          <a:lstStyle>
            <a:lvl1pPr eaLnBrk="0" hangingPunct="0">
              <a:defRPr kumimoji="1" sz="2400">
                <a:solidFill>
                  <a:schemeClr val="tx1"/>
                </a:solidFill>
                <a:latin typeface="Arial" pitchFamily="34" charset="0"/>
                <a:ea typeface="新細明體" pitchFamily="18" charset="-120"/>
              </a:defRPr>
            </a:lvl1pPr>
            <a:lvl2pPr marL="37931725" indent="-37474525" eaLnBrk="0" hangingPunct="0">
              <a:defRPr kumimoji="1" sz="2400">
                <a:solidFill>
                  <a:schemeClr val="tx1"/>
                </a:solidFill>
                <a:latin typeface="Arial" pitchFamily="34" charset="0"/>
                <a:ea typeface="新細明體" pitchFamily="18" charset="-120"/>
              </a:defRPr>
            </a:lvl2pPr>
            <a:lvl3pPr eaLnBrk="0" hangingPunct="0">
              <a:defRPr kumimoji="1" sz="2400">
                <a:solidFill>
                  <a:schemeClr val="tx1"/>
                </a:solidFill>
                <a:latin typeface="Arial" pitchFamily="34" charset="0"/>
                <a:ea typeface="新細明體" pitchFamily="18" charset="-120"/>
              </a:defRPr>
            </a:lvl3pPr>
            <a:lvl4pPr eaLnBrk="0" hangingPunct="0">
              <a:defRPr kumimoji="1" sz="2400">
                <a:solidFill>
                  <a:schemeClr val="tx1"/>
                </a:solidFill>
                <a:latin typeface="Arial" pitchFamily="34" charset="0"/>
                <a:ea typeface="新細明體" pitchFamily="18" charset="-120"/>
              </a:defRPr>
            </a:lvl4pPr>
            <a:lvl5pPr eaLnBrk="0" hangingPunct="0">
              <a:defRPr kumimoji="1" sz="2400">
                <a:solidFill>
                  <a:schemeClr val="tx1"/>
                </a:solidFill>
                <a:latin typeface="Arial" pitchFamily="34" charset="0"/>
                <a:ea typeface="新細明體" pitchFamily="18" charset="-120"/>
              </a:defRPr>
            </a:lvl5pPr>
            <a:lvl6pPr marL="4572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9144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1371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18288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eaLnBrk="1" hangingPunct="1">
              <a:defRPr/>
            </a:pPr>
            <a:r>
              <a:rPr lang="en-US" sz="1800">
                <a:solidFill>
                  <a:srgbClr val="000000"/>
                </a:solidFill>
              </a:rPr>
              <a:t>Step 1</a:t>
            </a:r>
          </a:p>
        </p:txBody>
      </p:sp>
      <p:sp>
        <p:nvSpPr>
          <p:cNvPr id="14234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E62BCF7B-5E79-1249-9C2A-B2D39AD43C4D}" type="slidenum">
              <a:rPr lang="en-US" altLang="zh-TW" sz="1400"/>
              <a:pPr/>
              <a:t>124</a:t>
            </a:fld>
            <a:endParaRPr lang="en-US" altLang="zh-TW" sz="14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Picture 2" descr="200509282353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800"/>
            <a:ext cx="6096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362" name="Group 6"/>
          <p:cNvGrpSpPr>
            <a:grpSpLocks/>
          </p:cNvGrpSpPr>
          <p:nvPr/>
        </p:nvGrpSpPr>
        <p:grpSpPr bwMode="auto">
          <a:xfrm>
            <a:off x="5105400" y="682625"/>
            <a:ext cx="4176713" cy="6226175"/>
            <a:chOff x="0" y="462"/>
            <a:chExt cx="5934" cy="3922"/>
          </a:xfrm>
        </p:grpSpPr>
        <p:sp>
          <p:nvSpPr>
            <p:cNvPr id="143375" name="Rectangle 7"/>
            <p:cNvSpPr>
              <a:spLocks noChangeArrowheads="1"/>
            </p:cNvSpPr>
            <p:nvPr/>
          </p:nvSpPr>
          <p:spPr bwMode="auto">
            <a:xfrm>
              <a:off x="0" y="462"/>
              <a:ext cx="28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  </a:t>
              </a:r>
              <a:r>
                <a:rPr lang="en-US" altLang="zh-TW" sz="1300">
                  <a:latin typeface="Arial" charset="0"/>
                </a:rPr>
                <a:t> </a:t>
              </a:r>
              <a:r>
                <a:rPr lang="en-US" altLang="zh-TW" sz="2400">
                  <a:latin typeface="Arial" charset="0"/>
                </a:rPr>
                <a:t>  </a:t>
              </a:r>
            </a:p>
          </p:txBody>
        </p:sp>
        <p:sp>
          <p:nvSpPr>
            <p:cNvPr id="143376" name="Rectangle 8"/>
            <p:cNvSpPr>
              <a:spLocks noChangeArrowheads="1"/>
            </p:cNvSpPr>
            <p:nvPr/>
          </p:nvSpPr>
          <p:spPr bwMode="auto">
            <a:xfrm>
              <a:off x="289" y="462"/>
              <a:ext cx="535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3377" name="Rectangle 9"/>
            <p:cNvSpPr>
              <a:spLocks noChangeArrowheads="1"/>
            </p:cNvSpPr>
            <p:nvPr/>
          </p:nvSpPr>
          <p:spPr bwMode="auto">
            <a:xfrm>
              <a:off x="0" y="866"/>
              <a:ext cx="289" cy="3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  </a:t>
              </a:r>
              <a:r>
                <a:rPr lang="en-US" altLang="zh-TW" sz="1300">
                  <a:latin typeface="Arial" charset="0"/>
                </a:rPr>
                <a:t> </a:t>
              </a:r>
              <a:r>
                <a:rPr lang="en-US" altLang="zh-TW" sz="2400">
                  <a:latin typeface="Arial" charset="0"/>
                </a:rPr>
                <a:t>  </a:t>
              </a:r>
            </a:p>
          </p:txBody>
        </p:sp>
        <p:grpSp>
          <p:nvGrpSpPr>
            <p:cNvPr id="143378" name="Group 10"/>
            <p:cNvGrpSpPr>
              <a:grpSpLocks/>
            </p:cNvGrpSpPr>
            <p:nvPr/>
          </p:nvGrpSpPr>
          <p:grpSpPr bwMode="auto">
            <a:xfrm>
              <a:off x="289" y="866"/>
              <a:ext cx="5645" cy="3518"/>
              <a:chOff x="0" y="462"/>
              <a:chExt cx="5645" cy="3518"/>
            </a:xfrm>
          </p:grpSpPr>
          <p:sp>
            <p:nvSpPr>
              <p:cNvPr id="143379" name="Rectangle 11"/>
              <p:cNvSpPr>
                <a:spLocks noChangeArrowheads="1"/>
              </p:cNvSpPr>
              <p:nvPr/>
            </p:nvSpPr>
            <p:spPr bwMode="auto">
              <a:xfrm>
                <a:off x="0" y="462"/>
                <a:ext cx="564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3380" name="Rectangle 12"/>
              <p:cNvSpPr>
                <a:spLocks noChangeArrowheads="1"/>
              </p:cNvSpPr>
              <p:nvPr/>
            </p:nvSpPr>
            <p:spPr bwMode="auto">
              <a:xfrm>
                <a:off x="0" y="462"/>
                <a:ext cx="5645" cy="3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a:spcBef>
                    <a:spcPct val="0"/>
                  </a:spcBef>
                </a:pPr>
                <a:endParaRPr lang="en-US" altLang="zh-TW" sz="2400">
                  <a:latin typeface="Arial" charset="0"/>
                </a:endParaRPr>
              </a:p>
              <a:p>
                <a:pPr>
                  <a:spcBef>
                    <a:spcPct val="0"/>
                  </a:spcBef>
                </a:pPr>
                <a:endParaRPr lang="en-US" altLang="zh-TW" sz="2400">
                  <a:latin typeface="Arial" charset="0"/>
                </a:endParaRPr>
              </a:p>
              <a:p>
                <a:pPr lvl="1">
                  <a:spcBef>
                    <a:spcPct val="0"/>
                  </a:spcBef>
                  <a:buFontTx/>
                  <a:buChar char="•"/>
                </a:pPr>
                <a:r>
                  <a:rPr lang="en-US" altLang="zh-TW" sz="2400">
                    <a:latin typeface="Arial" charset="0"/>
                  </a:rPr>
                  <a:t>When Network 1 fails, Router E sends an update to Router A. Router A stops routing packets to Network 1, but Routers B, C, and D continue to do so </a:t>
                </a:r>
              </a:p>
              <a:p>
                <a:pPr lvl="1">
                  <a:spcBef>
                    <a:spcPct val="0"/>
                  </a:spcBef>
                  <a:buFontTx/>
                  <a:buChar char="•"/>
                </a:pPr>
                <a:endParaRPr lang="en-US" altLang="zh-TW" sz="2400">
                  <a:latin typeface="Arial" charset="0"/>
                </a:endParaRPr>
              </a:p>
              <a:p>
                <a:pPr lvl="1">
                  <a:spcBef>
                    <a:spcPct val="0"/>
                  </a:spcBef>
                  <a:buFontTx/>
                  <a:buChar char="•"/>
                </a:pPr>
                <a:r>
                  <a:rPr lang="en-US" altLang="zh-TW" sz="2400">
                    <a:latin typeface="Arial" charset="0"/>
                  </a:rPr>
                  <a:t>When Router A sends out its update, Routers B and D stop routing to Network 1.</a:t>
                </a:r>
              </a:p>
              <a:p>
                <a:pPr lvl="1">
                  <a:spcBef>
                    <a:spcPct val="0"/>
                  </a:spcBef>
                  <a:buFontTx/>
                  <a:buChar char="•"/>
                </a:pPr>
                <a:endParaRPr lang="en-US" altLang="zh-TW" sz="2400">
                  <a:latin typeface="Arial" charset="0"/>
                </a:endParaRPr>
              </a:p>
              <a:p>
                <a:pPr lvl="1">
                  <a:spcBef>
                    <a:spcPct val="0"/>
                  </a:spcBef>
                  <a:buFontTx/>
                  <a:buChar char="•"/>
                </a:pPr>
                <a:r>
                  <a:rPr lang="en-US" altLang="zh-TW" sz="2400">
                    <a:latin typeface="Arial" charset="0"/>
                  </a:rPr>
                  <a:t>However, Router C has not received an update. For Router C, Network 1 can still be reached through Router B. </a:t>
                </a:r>
              </a:p>
            </p:txBody>
          </p:sp>
        </p:grpSp>
      </p:grpSp>
      <p:sp>
        <p:nvSpPr>
          <p:cNvPr id="143363" name="AutoShape 13" descr="transdot"/>
          <p:cNvSpPr>
            <a:spLocks noChangeAspect="1" noChangeArrowheads="1"/>
          </p:cNvSpPr>
          <p:nvPr/>
        </p:nvSpPr>
        <p:spPr bwMode="auto">
          <a:xfrm>
            <a:off x="17463" y="361950"/>
            <a:ext cx="34925"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3364" name="AutoShape 14" descr="transdot"/>
          <p:cNvSpPr>
            <a:spLocks noChangeAspect="1" noChangeArrowheads="1"/>
          </p:cNvSpPr>
          <p:nvPr/>
        </p:nvSpPr>
        <p:spPr bwMode="auto">
          <a:xfrm>
            <a:off x="17463" y="728663"/>
            <a:ext cx="2063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3365" name="AutoShape 15" descr="transdot"/>
          <p:cNvSpPr>
            <a:spLocks noChangeAspect="1" noChangeArrowheads="1"/>
          </p:cNvSpPr>
          <p:nvPr/>
        </p:nvSpPr>
        <p:spPr bwMode="auto">
          <a:xfrm>
            <a:off x="17463" y="3841750"/>
            <a:ext cx="2063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3366" name="AutoShape 16" descr="Box_1"/>
          <p:cNvSpPr>
            <a:spLocks noChangeAspect="1" noChangeArrowheads="1"/>
          </p:cNvSpPr>
          <p:nvPr/>
        </p:nvSpPr>
        <p:spPr bwMode="auto">
          <a:xfrm>
            <a:off x="4197350" y="1919288"/>
            <a:ext cx="1365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3367" name="Rectangle 18"/>
          <p:cNvSpPr>
            <a:spLocks noChangeArrowheads="1"/>
          </p:cNvSpPr>
          <p:nvPr/>
        </p:nvSpPr>
        <p:spPr bwMode="auto">
          <a:xfrm>
            <a:off x="0" y="4800600"/>
            <a:ext cx="2438400" cy="1066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3368" name="Rectangle 20"/>
          <p:cNvSpPr>
            <a:spLocks noChangeArrowheads="1"/>
          </p:cNvSpPr>
          <p:nvPr/>
        </p:nvSpPr>
        <p:spPr bwMode="auto">
          <a:xfrm>
            <a:off x="3200400" y="4800600"/>
            <a:ext cx="2438400" cy="1066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3369" name="Line 21"/>
          <p:cNvSpPr>
            <a:spLocks noChangeShapeType="1"/>
          </p:cNvSpPr>
          <p:nvPr/>
        </p:nvSpPr>
        <p:spPr bwMode="auto">
          <a:xfrm flipH="1" flipV="1">
            <a:off x="2895600" y="3200400"/>
            <a:ext cx="609600" cy="533400"/>
          </a:xfrm>
          <a:prstGeom prst="line">
            <a:avLst/>
          </a:prstGeom>
          <a:noFill/>
          <a:ln w="635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370" name="Line 22"/>
          <p:cNvSpPr>
            <a:spLocks noChangeShapeType="1"/>
          </p:cNvSpPr>
          <p:nvPr/>
        </p:nvSpPr>
        <p:spPr bwMode="auto">
          <a:xfrm flipH="1">
            <a:off x="2819400" y="3810000"/>
            <a:ext cx="685800" cy="457200"/>
          </a:xfrm>
          <a:prstGeom prst="line">
            <a:avLst/>
          </a:prstGeom>
          <a:noFill/>
          <a:ln w="762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371" name="Line 24"/>
          <p:cNvSpPr>
            <a:spLocks noChangeShapeType="1"/>
          </p:cNvSpPr>
          <p:nvPr/>
        </p:nvSpPr>
        <p:spPr bwMode="auto">
          <a:xfrm flipV="1">
            <a:off x="3200400" y="2286000"/>
            <a:ext cx="0" cy="1143000"/>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TextBox 22"/>
          <p:cNvSpPr txBox="1">
            <a:spLocks noChangeArrowheads="1"/>
          </p:cNvSpPr>
          <p:nvPr/>
        </p:nvSpPr>
        <p:spPr bwMode="auto">
          <a:xfrm>
            <a:off x="4495800" y="4876800"/>
            <a:ext cx="852488" cy="369888"/>
          </a:xfrm>
          <a:prstGeom prst="rect">
            <a:avLst/>
          </a:prstGeom>
          <a:gradFill rotWithShape="1">
            <a:gsLst>
              <a:gs pos="0">
                <a:srgbClr val="E8E8FA"/>
              </a:gs>
              <a:gs pos="64999">
                <a:srgbClr val="C3C3EF"/>
              </a:gs>
              <a:gs pos="100000">
                <a:srgbClr val="A8A8EA"/>
              </a:gs>
            </a:gsLst>
            <a:lin ang="5400000" scaled="1"/>
          </a:gradFill>
          <a:ln w="9525">
            <a:solidFill>
              <a:srgbClr val="2F2F98"/>
            </a:solidFill>
            <a:miter lim="800000"/>
            <a:headEnd/>
            <a:tailEnd/>
          </a:ln>
          <a:effectLst>
            <a:outerShdw blurRad="40000" dist="20000" dir="5400000" rotWithShape="0">
              <a:srgbClr val="000000">
                <a:alpha val="37999"/>
              </a:srgbClr>
            </a:outerShdw>
          </a:effectLst>
        </p:spPr>
        <p:txBody>
          <a:bodyPr wrap="none">
            <a:spAutoFit/>
          </a:bodyPr>
          <a:lstStyle>
            <a:lvl1pPr eaLnBrk="0" hangingPunct="0">
              <a:defRPr kumimoji="1" sz="2400">
                <a:solidFill>
                  <a:schemeClr val="tx1"/>
                </a:solidFill>
                <a:latin typeface="Arial" pitchFamily="34" charset="0"/>
                <a:ea typeface="新細明體" pitchFamily="18" charset="-120"/>
              </a:defRPr>
            </a:lvl1pPr>
            <a:lvl2pPr marL="37931725" indent="-37474525" eaLnBrk="0" hangingPunct="0">
              <a:defRPr kumimoji="1" sz="2400">
                <a:solidFill>
                  <a:schemeClr val="tx1"/>
                </a:solidFill>
                <a:latin typeface="Arial" pitchFamily="34" charset="0"/>
                <a:ea typeface="新細明體" pitchFamily="18" charset="-120"/>
              </a:defRPr>
            </a:lvl2pPr>
            <a:lvl3pPr eaLnBrk="0" hangingPunct="0">
              <a:defRPr kumimoji="1" sz="2400">
                <a:solidFill>
                  <a:schemeClr val="tx1"/>
                </a:solidFill>
                <a:latin typeface="Arial" pitchFamily="34" charset="0"/>
                <a:ea typeface="新細明體" pitchFamily="18" charset="-120"/>
              </a:defRPr>
            </a:lvl3pPr>
            <a:lvl4pPr eaLnBrk="0" hangingPunct="0">
              <a:defRPr kumimoji="1" sz="2400">
                <a:solidFill>
                  <a:schemeClr val="tx1"/>
                </a:solidFill>
                <a:latin typeface="Arial" pitchFamily="34" charset="0"/>
                <a:ea typeface="新細明體" pitchFamily="18" charset="-120"/>
              </a:defRPr>
            </a:lvl4pPr>
            <a:lvl5pPr eaLnBrk="0" hangingPunct="0">
              <a:defRPr kumimoji="1" sz="2400">
                <a:solidFill>
                  <a:schemeClr val="tx1"/>
                </a:solidFill>
                <a:latin typeface="Arial" pitchFamily="34" charset="0"/>
                <a:ea typeface="新細明體" pitchFamily="18" charset="-120"/>
              </a:defRPr>
            </a:lvl5pPr>
            <a:lvl6pPr marL="4572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9144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1371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18288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eaLnBrk="1" hangingPunct="1">
              <a:defRPr/>
            </a:pPr>
            <a:r>
              <a:rPr lang="en-US" sz="1800">
                <a:solidFill>
                  <a:srgbClr val="000000"/>
                </a:solidFill>
              </a:rPr>
              <a:t>Step 2</a:t>
            </a:r>
          </a:p>
        </p:txBody>
      </p:sp>
      <p:sp>
        <p:nvSpPr>
          <p:cNvPr id="24" name="TextBox 23"/>
          <p:cNvSpPr txBox="1">
            <a:spLocks noChangeArrowheads="1"/>
          </p:cNvSpPr>
          <p:nvPr/>
        </p:nvSpPr>
        <p:spPr bwMode="auto">
          <a:xfrm>
            <a:off x="3733800" y="1600200"/>
            <a:ext cx="852488" cy="369888"/>
          </a:xfrm>
          <a:prstGeom prst="rect">
            <a:avLst/>
          </a:prstGeom>
          <a:gradFill rotWithShape="1">
            <a:gsLst>
              <a:gs pos="0">
                <a:srgbClr val="E8E8FA"/>
              </a:gs>
              <a:gs pos="64999">
                <a:srgbClr val="C3C3EF"/>
              </a:gs>
              <a:gs pos="100000">
                <a:srgbClr val="A8A8EA"/>
              </a:gs>
            </a:gsLst>
            <a:lin ang="5400000" scaled="1"/>
          </a:gradFill>
          <a:ln w="9525">
            <a:solidFill>
              <a:srgbClr val="2F2F98"/>
            </a:solidFill>
            <a:miter lim="800000"/>
            <a:headEnd/>
            <a:tailEnd/>
          </a:ln>
          <a:effectLst>
            <a:outerShdw blurRad="40000" dist="20000" dir="5400000" rotWithShape="0">
              <a:srgbClr val="000000">
                <a:alpha val="37999"/>
              </a:srgbClr>
            </a:outerShdw>
          </a:effectLst>
        </p:spPr>
        <p:txBody>
          <a:bodyPr wrap="none">
            <a:spAutoFit/>
          </a:bodyPr>
          <a:lstStyle>
            <a:lvl1pPr eaLnBrk="0" hangingPunct="0">
              <a:defRPr kumimoji="1" sz="2400">
                <a:solidFill>
                  <a:schemeClr val="tx1"/>
                </a:solidFill>
                <a:latin typeface="Arial" pitchFamily="34" charset="0"/>
                <a:ea typeface="新細明體" pitchFamily="18" charset="-120"/>
              </a:defRPr>
            </a:lvl1pPr>
            <a:lvl2pPr marL="37931725" indent="-37474525" eaLnBrk="0" hangingPunct="0">
              <a:defRPr kumimoji="1" sz="2400">
                <a:solidFill>
                  <a:schemeClr val="tx1"/>
                </a:solidFill>
                <a:latin typeface="Arial" pitchFamily="34" charset="0"/>
                <a:ea typeface="新細明體" pitchFamily="18" charset="-120"/>
              </a:defRPr>
            </a:lvl2pPr>
            <a:lvl3pPr eaLnBrk="0" hangingPunct="0">
              <a:defRPr kumimoji="1" sz="2400">
                <a:solidFill>
                  <a:schemeClr val="tx1"/>
                </a:solidFill>
                <a:latin typeface="Arial" pitchFamily="34" charset="0"/>
                <a:ea typeface="新細明體" pitchFamily="18" charset="-120"/>
              </a:defRPr>
            </a:lvl3pPr>
            <a:lvl4pPr eaLnBrk="0" hangingPunct="0">
              <a:defRPr kumimoji="1" sz="2400">
                <a:solidFill>
                  <a:schemeClr val="tx1"/>
                </a:solidFill>
                <a:latin typeface="Arial" pitchFamily="34" charset="0"/>
                <a:ea typeface="新細明體" pitchFamily="18" charset="-120"/>
              </a:defRPr>
            </a:lvl4pPr>
            <a:lvl5pPr eaLnBrk="0" hangingPunct="0">
              <a:defRPr kumimoji="1" sz="2400">
                <a:solidFill>
                  <a:schemeClr val="tx1"/>
                </a:solidFill>
                <a:latin typeface="Arial" pitchFamily="34" charset="0"/>
                <a:ea typeface="新細明體" pitchFamily="18" charset="-120"/>
              </a:defRPr>
            </a:lvl5pPr>
            <a:lvl6pPr marL="4572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9144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1371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18288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eaLnBrk="1" hangingPunct="1">
              <a:defRPr/>
            </a:pPr>
            <a:r>
              <a:rPr lang="en-US" sz="1800">
                <a:solidFill>
                  <a:srgbClr val="000000"/>
                </a:solidFill>
              </a:rPr>
              <a:t>Step 3</a:t>
            </a:r>
          </a:p>
        </p:txBody>
      </p:sp>
      <p:sp>
        <p:nvSpPr>
          <p:cNvPr id="14337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45515CAE-65B0-384D-A068-3959E0F88911}" type="slidenum">
              <a:rPr lang="en-US" altLang="zh-TW" sz="1400"/>
              <a:pPr/>
              <a:t>125</a:t>
            </a:fld>
            <a:endParaRPr lang="en-US" altLang="zh-TW" sz="14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5" name="Picture 2" descr="200509282353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800"/>
            <a:ext cx="6096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6" name="Rectangle 4"/>
          <p:cNvSpPr>
            <a:spLocks noChangeArrowheads="1"/>
          </p:cNvSpPr>
          <p:nvPr/>
        </p:nvSpPr>
        <p:spPr bwMode="auto">
          <a:xfrm>
            <a:off x="-138113" y="315913"/>
            <a:ext cx="6111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  </a:t>
            </a:r>
          </a:p>
        </p:txBody>
      </p:sp>
      <p:grpSp>
        <p:nvGrpSpPr>
          <p:cNvPr id="144387" name="Group 6"/>
          <p:cNvGrpSpPr>
            <a:grpSpLocks/>
          </p:cNvGrpSpPr>
          <p:nvPr/>
        </p:nvGrpSpPr>
        <p:grpSpPr bwMode="auto">
          <a:xfrm>
            <a:off x="5105400" y="682625"/>
            <a:ext cx="4176713" cy="6226175"/>
            <a:chOff x="0" y="462"/>
            <a:chExt cx="5934" cy="3922"/>
          </a:xfrm>
        </p:grpSpPr>
        <p:sp>
          <p:nvSpPr>
            <p:cNvPr id="144397" name="Rectangle 7"/>
            <p:cNvSpPr>
              <a:spLocks noChangeArrowheads="1"/>
            </p:cNvSpPr>
            <p:nvPr/>
          </p:nvSpPr>
          <p:spPr bwMode="auto">
            <a:xfrm>
              <a:off x="0" y="462"/>
              <a:ext cx="28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  </a:t>
              </a:r>
              <a:r>
                <a:rPr lang="en-US" altLang="zh-TW" sz="1300">
                  <a:latin typeface="Arial" charset="0"/>
                </a:rPr>
                <a:t> </a:t>
              </a:r>
              <a:r>
                <a:rPr lang="en-US" altLang="zh-TW" sz="2400">
                  <a:latin typeface="Arial" charset="0"/>
                </a:rPr>
                <a:t>  </a:t>
              </a:r>
            </a:p>
          </p:txBody>
        </p:sp>
        <p:sp>
          <p:nvSpPr>
            <p:cNvPr id="144398" name="Rectangle 8"/>
            <p:cNvSpPr>
              <a:spLocks noChangeArrowheads="1"/>
            </p:cNvSpPr>
            <p:nvPr/>
          </p:nvSpPr>
          <p:spPr bwMode="auto">
            <a:xfrm>
              <a:off x="289" y="462"/>
              <a:ext cx="535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4399" name="Rectangle 9"/>
            <p:cNvSpPr>
              <a:spLocks noChangeArrowheads="1"/>
            </p:cNvSpPr>
            <p:nvPr/>
          </p:nvSpPr>
          <p:spPr bwMode="auto">
            <a:xfrm>
              <a:off x="0" y="866"/>
              <a:ext cx="289" cy="3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  </a:t>
              </a:r>
              <a:r>
                <a:rPr lang="en-US" altLang="zh-TW" sz="1300">
                  <a:latin typeface="Arial" charset="0"/>
                </a:rPr>
                <a:t> </a:t>
              </a:r>
              <a:r>
                <a:rPr lang="en-US" altLang="zh-TW" sz="2400">
                  <a:latin typeface="Arial" charset="0"/>
                </a:rPr>
                <a:t>  </a:t>
              </a:r>
            </a:p>
          </p:txBody>
        </p:sp>
        <p:grpSp>
          <p:nvGrpSpPr>
            <p:cNvPr id="144400" name="Group 10"/>
            <p:cNvGrpSpPr>
              <a:grpSpLocks/>
            </p:cNvGrpSpPr>
            <p:nvPr/>
          </p:nvGrpSpPr>
          <p:grpSpPr bwMode="auto">
            <a:xfrm>
              <a:off x="289" y="866"/>
              <a:ext cx="5645" cy="3518"/>
              <a:chOff x="0" y="462"/>
              <a:chExt cx="5645" cy="3518"/>
            </a:xfrm>
          </p:grpSpPr>
          <p:sp>
            <p:nvSpPr>
              <p:cNvPr id="144401" name="Rectangle 11"/>
              <p:cNvSpPr>
                <a:spLocks noChangeArrowheads="1"/>
              </p:cNvSpPr>
              <p:nvPr/>
            </p:nvSpPr>
            <p:spPr bwMode="auto">
              <a:xfrm>
                <a:off x="0" y="462"/>
                <a:ext cx="564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4402" name="Rectangle 12"/>
              <p:cNvSpPr>
                <a:spLocks noChangeArrowheads="1"/>
              </p:cNvSpPr>
              <p:nvPr/>
            </p:nvSpPr>
            <p:spPr bwMode="auto">
              <a:xfrm>
                <a:off x="0" y="462"/>
                <a:ext cx="5645" cy="3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a:spcBef>
                    <a:spcPct val="0"/>
                  </a:spcBef>
                  <a:buFontTx/>
                  <a:buNone/>
                </a:pPr>
                <a:endParaRPr lang="en-US" altLang="zh-TW" sz="2400">
                  <a:latin typeface="Arial" charset="0"/>
                </a:endParaRPr>
              </a:p>
              <a:p>
                <a:pPr>
                  <a:spcBef>
                    <a:spcPct val="0"/>
                  </a:spcBef>
                  <a:buFontTx/>
                  <a:buNone/>
                </a:pPr>
                <a:endParaRPr lang="en-US" altLang="zh-TW" sz="2400">
                  <a:latin typeface="Arial" charset="0"/>
                </a:endParaRPr>
              </a:p>
              <a:p>
                <a:pPr lvl="1">
                  <a:spcBef>
                    <a:spcPct val="0"/>
                  </a:spcBef>
                  <a:buFontTx/>
                  <a:buChar char="•"/>
                </a:pPr>
                <a:r>
                  <a:rPr lang="en-US" altLang="zh-TW" sz="2400">
                    <a:latin typeface="Arial" charset="0"/>
                  </a:rPr>
                  <a:t>Now Router C sends a periodic update to Router D, which indicates a path to Network 1 by way of Router B. </a:t>
                </a:r>
              </a:p>
              <a:p>
                <a:pPr lvl="1">
                  <a:spcBef>
                    <a:spcPct val="0"/>
                  </a:spcBef>
                  <a:buFontTx/>
                  <a:buChar char="•"/>
                </a:pPr>
                <a:endParaRPr lang="en-US" altLang="zh-TW" sz="2400">
                  <a:latin typeface="Arial" charset="0"/>
                </a:endParaRPr>
              </a:p>
              <a:p>
                <a:pPr lvl="1">
                  <a:spcBef>
                    <a:spcPct val="0"/>
                  </a:spcBef>
                  <a:buFontTx/>
                  <a:buChar char="•"/>
                </a:pPr>
                <a:r>
                  <a:rPr lang="en-US" altLang="zh-TW" sz="2400">
                    <a:latin typeface="Arial" charset="0"/>
                  </a:rPr>
                  <a:t>Router D changes its routing table to reflect this incorrect information, and sends the information to Router A. </a:t>
                </a:r>
              </a:p>
              <a:p>
                <a:pPr>
                  <a:spcBef>
                    <a:spcPct val="0"/>
                  </a:spcBef>
                  <a:buFontTx/>
                  <a:buNone/>
                </a:pPr>
                <a:endParaRPr lang="en-US" altLang="zh-TW" sz="2400">
                  <a:latin typeface="Arial" charset="0"/>
                </a:endParaRPr>
              </a:p>
            </p:txBody>
          </p:sp>
        </p:grpSp>
      </p:grpSp>
      <p:sp>
        <p:nvSpPr>
          <p:cNvPr id="144388" name="AutoShape 13" descr="transdot"/>
          <p:cNvSpPr>
            <a:spLocks noChangeAspect="1" noChangeArrowheads="1"/>
          </p:cNvSpPr>
          <p:nvPr/>
        </p:nvSpPr>
        <p:spPr bwMode="auto">
          <a:xfrm>
            <a:off x="17463" y="361950"/>
            <a:ext cx="34925"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4389" name="AutoShape 14" descr="transdot"/>
          <p:cNvSpPr>
            <a:spLocks noChangeAspect="1" noChangeArrowheads="1"/>
          </p:cNvSpPr>
          <p:nvPr/>
        </p:nvSpPr>
        <p:spPr bwMode="auto">
          <a:xfrm>
            <a:off x="17463" y="728663"/>
            <a:ext cx="2063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4390" name="AutoShape 15" descr="transdot"/>
          <p:cNvSpPr>
            <a:spLocks noChangeAspect="1" noChangeArrowheads="1"/>
          </p:cNvSpPr>
          <p:nvPr/>
        </p:nvSpPr>
        <p:spPr bwMode="auto">
          <a:xfrm>
            <a:off x="17463" y="3841750"/>
            <a:ext cx="2063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4391" name="AutoShape 16" descr="Box_1"/>
          <p:cNvSpPr>
            <a:spLocks noChangeAspect="1" noChangeArrowheads="1"/>
          </p:cNvSpPr>
          <p:nvPr/>
        </p:nvSpPr>
        <p:spPr bwMode="auto">
          <a:xfrm>
            <a:off x="4197350" y="1919288"/>
            <a:ext cx="1365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4392" name="Rectangle 18"/>
          <p:cNvSpPr>
            <a:spLocks noChangeArrowheads="1"/>
          </p:cNvSpPr>
          <p:nvPr/>
        </p:nvSpPr>
        <p:spPr bwMode="auto">
          <a:xfrm>
            <a:off x="3200400" y="4800600"/>
            <a:ext cx="2438400" cy="1066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4393" name="Rectangle 21"/>
          <p:cNvSpPr>
            <a:spLocks noChangeArrowheads="1"/>
          </p:cNvSpPr>
          <p:nvPr/>
        </p:nvSpPr>
        <p:spPr bwMode="auto">
          <a:xfrm>
            <a:off x="3124200" y="1752600"/>
            <a:ext cx="2514600" cy="1066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20" name="TextBox 19"/>
          <p:cNvSpPr txBox="1">
            <a:spLocks noChangeArrowheads="1"/>
          </p:cNvSpPr>
          <p:nvPr/>
        </p:nvSpPr>
        <p:spPr bwMode="auto">
          <a:xfrm>
            <a:off x="304800" y="4267200"/>
            <a:ext cx="852488" cy="369888"/>
          </a:xfrm>
          <a:prstGeom prst="rect">
            <a:avLst/>
          </a:prstGeom>
          <a:gradFill rotWithShape="1">
            <a:gsLst>
              <a:gs pos="0">
                <a:srgbClr val="E8E8FA"/>
              </a:gs>
              <a:gs pos="64999">
                <a:srgbClr val="C3C3EF"/>
              </a:gs>
              <a:gs pos="100000">
                <a:srgbClr val="A8A8EA"/>
              </a:gs>
            </a:gsLst>
            <a:lin ang="5400000" scaled="1"/>
          </a:gradFill>
          <a:ln w="9525">
            <a:solidFill>
              <a:srgbClr val="2F2F98"/>
            </a:solidFill>
            <a:miter lim="800000"/>
            <a:headEnd/>
            <a:tailEnd/>
          </a:ln>
          <a:effectLst>
            <a:outerShdw blurRad="40000" dist="20000" dir="5400000" rotWithShape="0">
              <a:srgbClr val="000000">
                <a:alpha val="37999"/>
              </a:srgbClr>
            </a:outerShdw>
          </a:effectLst>
        </p:spPr>
        <p:txBody>
          <a:bodyPr wrap="none">
            <a:spAutoFit/>
          </a:bodyPr>
          <a:lstStyle>
            <a:lvl1pPr eaLnBrk="0" hangingPunct="0">
              <a:defRPr kumimoji="1" sz="2400">
                <a:solidFill>
                  <a:schemeClr val="tx1"/>
                </a:solidFill>
                <a:latin typeface="Arial" pitchFamily="34" charset="0"/>
                <a:ea typeface="新細明體" pitchFamily="18" charset="-120"/>
              </a:defRPr>
            </a:lvl1pPr>
            <a:lvl2pPr marL="37931725" indent="-37474525" eaLnBrk="0" hangingPunct="0">
              <a:defRPr kumimoji="1" sz="2400">
                <a:solidFill>
                  <a:schemeClr val="tx1"/>
                </a:solidFill>
                <a:latin typeface="Arial" pitchFamily="34" charset="0"/>
                <a:ea typeface="新細明體" pitchFamily="18" charset="-120"/>
              </a:defRPr>
            </a:lvl2pPr>
            <a:lvl3pPr eaLnBrk="0" hangingPunct="0">
              <a:defRPr kumimoji="1" sz="2400">
                <a:solidFill>
                  <a:schemeClr val="tx1"/>
                </a:solidFill>
                <a:latin typeface="Arial" pitchFamily="34" charset="0"/>
                <a:ea typeface="新細明體" pitchFamily="18" charset="-120"/>
              </a:defRPr>
            </a:lvl3pPr>
            <a:lvl4pPr eaLnBrk="0" hangingPunct="0">
              <a:defRPr kumimoji="1" sz="2400">
                <a:solidFill>
                  <a:schemeClr val="tx1"/>
                </a:solidFill>
                <a:latin typeface="Arial" pitchFamily="34" charset="0"/>
                <a:ea typeface="新細明體" pitchFamily="18" charset="-120"/>
              </a:defRPr>
            </a:lvl4pPr>
            <a:lvl5pPr eaLnBrk="0" hangingPunct="0">
              <a:defRPr kumimoji="1" sz="2400">
                <a:solidFill>
                  <a:schemeClr val="tx1"/>
                </a:solidFill>
                <a:latin typeface="Arial" pitchFamily="34" charset="0"/>
                <a:ea typeface="新細明體" pitchFamily="18" charset="-120"/>
              </a:defRPr>
            </a:lvl5pPr>
            <a:lvl6pPr marL="4572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9144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1371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18288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eaLnBrk="1" hangingPunct="1">
              <a:defRPr/>
            </a:pPr>
            <a:r>
              <a:rPr lang="en-US" sz="1800">
                <a:solidFill>
                  <a:srgbClr val="000000"/>
                </a:solidFill>
              </a:rPr>
              <a:t>Step 4</a:t>
            </a:r>
          </a:p>
        </p:txBody>
      </p:sp>
      <p:sp>
        <p:nvSpPr>
          <p:cNvPr id="144395" name="Text Box 19"/>
          <p:cNvSpPr txBox="1">
            <a:spLocks noChangeArrowheads="1"/>
          </p:cNvSpPr>
          <p:nvPr/>
        </p:nvSpPr>
        <p:spPr bwMode="auto">
          <a:xfrm>
            <a:off x="104775" y="5334000"/>
            <a:ext cx="885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(Via B)</a:t>
            </a:r>
          </a:p>
        </p:txBody>
      </p:sp>
      <p:sp>
        <p:nvSpPr>
          <p:cNvPr id="14439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9B8EEAC1-8E6F-FA4A-8AC4-13C954DF8456}" type="slidenum">
              <a:rPr lang="en-US" altLang="zh-TW" sz="1400"/>
              <a:pPr/>
              <a:t>126</a:t>
            </a:fld>
            <a:endParaRPr lang="en-US" altLang="zh-TW" sz="140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Picture 2" descr="200509282353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800"/>
            <a:ext cx="6096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0" name="Rectangle 4"/>
          <p:cNvSpPr>
            <a:spLocks noChangeArrowheads="1"/>
          </p:cNvSpPr>
          <p:nvPr/>
        </p:nvSpPr>
        <p:spPr bwMode="auto">
          <a:xfrm>
            <a:off x="-138113" y="315913"/>
            <a:ext cx="6111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  </a:t>
            </a:r>
          </a:p>
        </p:txBody>
      </p:sp>
      <p:grpSp>
        <p:nvGrpSpPr>
          <p:cNvPr id="145411" name="Group 6"/>
          <p:cNvGrpSpPr>
            <a:grpSpLocks/>
          </p:cNvGrpSpPr>
          <p:nvPr/>
        </p:nvGrpSpPr>
        <p:grpSpPr bwMode="auto">
          <a:xfrm>
            <a:off x="5105400" y="682625"/>
            <a:ext cx="4176713" cy="6226175"/>
            <a:chOff x="0" y="462"/>
            <a:chExt cx="5934" cy="3922"/>
          </a:xfrm>
        </p:grpSpPr>
        <p:sp>
          <p:nvSpPr>
            <p:cNvPr id="145421" name="Rectangle 7"/>
            <p:cNvSpPr>
              <a:spLocks noChangeArrowheads="1"/>
            </p:cNvSpPr>
            <p:nvPr/>
          </p:nvSpPr>
          <p:spPr bwMode="auto">
            <a:xfrm>
              <a:off x="0" y="462"/>
              <a:ext cx="28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  </a:t>
              </a:r>
              <a:r>
                <a:rPr lang="en-US" altLang="zh-TW" sz="1300">
                  <a:latin typeface="Arial" charset="0"/>
                </a:rPr>
                <a:t> </a:t>
              </a:r>
              <a:r>
                <a:rPr lang="en-US" altLang="zh-TW" sz="2400">
                  <a:latin typeface="Arial" charset="0"/>
                </a:rPr>
                <a:t>  </a:t>
              </a:r>
            </a:p>
          </p:txBody>
        </p:sp>
        <p:sp>
          <p:nvSpPr>
            <p:cNvPr id="145422" name="Rectangle 8"/>
            <p:cNvSpPr>
              <a:spLocks noChangeArrowheads="1"/>
            </p:cNvSpPr>
            <p:nvPr/>
          </p:nvSpPr>
          <p:spPr bwMode="auto">
            <a:xfrm>
              <a:off x="289" y="462"/>
              <a:ext cx="535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5423" name="Rectangle 9"/>
            <p:cNvSpPr>
              <a:spLocks noChangeArrowheads="1"/>
            </p:cNvSpPr>
            <p:nvPr/>
          </p:nvSpPr>
          <p:spPr bwMode="auto">
            <a:xfrm>
              <a:off x="0" y="866"/>
              <a:ext cx="289" cy="3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  </a:t>
              </a:r>
              <a:r>
                <a:rPr lang="en-US" altLang="zh-TW" sz="1300">
                  <a:latin typeface="Arial" charset="0"/>
                </a:rPr>
                <a:t> </a:t>
              </a:r>
              <a:r>
                <a:rPr lang="en-US" altLang="zh-TW" sz="2400">
                  <a:latin typeface="Arial" charset="0"/>
                </a:rPr>
                <a:t>  </a:t>
              </a:r>
            </a:p>
          </p:txBody>
        </p:sp>
        <p:grpSp>
          <p:nvGrpSpPr>
            <p:cNvPr id="145424" name="Group 10"/>
            <p:cNvGrpSpPr>
              <a:grpSpLocks/>
            </p:cNvGrpSpPr>
            <p:nvPr/>
          </p:nvGrpSpPr>
          <p:grpSpPr bwMode="auto">
            <a:xfrm>
              <a:off x="289" y="866"/>
              <a:ext cx="5645" cy="3518"/>
              <a:chOff x="0" y="462"/>
              <a:chExt cx="5645" cy="3518"/>
            </a:xfrm>
          </p:grpSpPr>
          <p:sp>
            <p:nvSpPr>
              <p:cNvPr id="145425" name="Rectangle 11"/>
              <p:cNvSpPr>
                <a:spLocks noChangeArrowheads="1"/>
              </p:cNvSpPr>
              <p:nvPr/>
            </p:nvSpPr>
            <p:spPr bwMode="auto">
              <a:xfrm>
                <a:off x="0" y="462"/>
                <a:ext cx="564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5426" name="Rectangle 12"/>
              <p:cNvSpPr>
                <a:spLocks noChangeArrowheads="1"/>
              </p:cNvSpPr>
              <p:nvPr/>
            </p:nvSpPr>
            <p:spPr bwMode="auto">
              <a:xfrm>
                <a:off x="0" y="462"/>
                <a:ext cx="5645" cy="3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a:spcBef>
                    <a:spcPct val="0"/>
                  </a:spcBef>
                  <a:buFontTx/>
                  <a:buNone/>
                </a:pPr>
                <a:endParaRPr lang="en-US" altLang="zh-TW" sz="2400">
                  <a:latin typeface="Arial" charset="0"/>
                </a:endParaRPr>
              </a:p>
              <a:p>
                <a:pPr>
                  <a:spcBef>
                    <a:spcPct val="0"/>
                  </a:spcBef>
                  <a:buFontTx/>
                  <a:buNone/>
                </a:pPr>
                <a:endParaRPr lang="en-US" altLang="zh-TW" sz="2400">
                  <a:latin typeface="Arial" charset="0"/>
                </a:endParaRPr>
              </a:p>
              <a:p>
                <a:pPr lvl="1">
                  <a:spcBef>
                    <a:spcPct val="0"/>
                  </a:spcBef>
                  <a:buFontTx/>
                  <a:buChar char="•"/>
                </a:pPr>
                <a:endParaRPr lang="en-US" altLang="zh-TW" sz="2400">
                  <a:latin typeface="Arial" charset="0"/>
                </a:endParaRPr>
              </a:p>
              <a:p>
                <a:pPr lvl="1">
                  <a:spcBef>
                    <a:spcPct val="0"/>
                  </a:spcBef>
                  <a:buFontTx/>
                  <a:buChar char="•"/>
                </a:pPr>
                <a:r>
                  <a:rPr lang="en-US" altLang="zh-TW" sz="2400">
                    <a:latin typeface="Arial" charset="0"/>
                  </a:rPr>
                  <a:t>Router A sends the information to Routers B and E, and the process continues. </a:t>
                </a:r>
              </a:p>
              <a:p>
                <a:pPr lvl="1">
                  <a:spcBef>
                    <a:spcPct val="0"/>
                  </a:spcBef>
                  <a:buFontTx/>
                  <a:buChar char="•"/>
                </a:pPr>
                <a:endParaRPr lang="en-US" altLang="zh-TW" sz="2400">
                  <a:latin typeface="Arial" charset="0"/>
                </a:endParaRPr>
              </a:p>
              <a:p>
                <a:pPr lvl="1">
                  <a:spcBef>
                    <a:spcPct val="0"/>
                  </a:spcBef>
                  <a:buFontTx/>
                  <a:buChar char="•"/>
                </a:pPr>
                <a:r>
                  <a:rPr lang="en-US" altLang="zh-TW" sz="2400">
                    <a:latin typeface="Arial" charset="0"/>
                  </a:rPr>
                  <a:t>Any packet destined for Network 1 will now loop from Router C to B to A to D and back to again to C.</a:t>
                </a:r>
              </a:p>
              <a:p>
                <a:pPr>
                  <a:spcBef>
                    <a:spcPct val="0"/>
                  </a:spcBef>
                  <a:buFontTx/>
                  <a:buNone/>
                </a:pPr>
                <a:endParaRPr lang="en-US" altLang="zh-TW" sz="2400">
                  <a:latin typeface="Arial" charset="0"/>
                </a:endParaRPr>
              </a:p>
            </p:txBody>
          </p:sp>
        </p:grpSp>
      </p:grpSp>
      <p:sp>
        <p:nvSpPr>
          <p:cNvPr id="145412" name="AutoShape 13" descr="transdot"/>
          <p:cNvSpPr>
            <a:spLocks noChangeAspect="1" noChangeArrowheads="1"/>
          </p:cNvSpPr>
          <p:nvPr/>
        </p:nvSpPr>
        <p:spPr bwMode="auto">
          <a:xfrm>
            <a:off x="17463" y="361950"/>
            <a:ext cx="34925"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5413" name="AutoShape 14" descr="transdot"/>
          <p:cNvSpPr>
            <a:spLocks noChangeAspect="1" noChangeArrowheads="1"/>
          </p:cNvSpPr>
          <p:nvPr/>
        </p:nvSpPr>
        <p:spPr bwMode="auto">
          <a:xfrm>
            <a:off x="17463" y="728663"/>
            <a:ext cx="2063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5414" name="AutoShape 15" descr="transdot"/>
          <p:cNvSpPr>
            <a:spLocks noChangeAspect="1" noChangeArrowheads="1"/>
          </p:cNvSpPr>
          <p:nvPr/>
        </p:nvSpPr>
        <p:spPr bwMode="auto">
          <a:xfrm>
            <a:off x="17463" y="3841750"/>
            <a:ext cx="2063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5415" name="AutoShape 16" descr="Box_1"/>
          <p:cNvSpPr>
            <a:spLocks noChangeAspect="1" noChangeArrowheads="1"/>
          </p:cNvSpPr>
          <p:nvPr/>
        </p:nvSpPr>
        <p:spPr bwMode="auto">
          <a:xfrm>
            <a:off x="4197350" y="1919288"/>
            <a:ext cx="1365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5416" name="Text Box 19"/>
          <p:cNvSpPr txBox="1">
            <a:spLocks noChangeArrowheads="1"/>
          </p:cNvSpPr>
          <p:nvPr/>
        </p:nvSpPr>
        <p:spPr bwMode="auto">
          <a:xfrm>
            <a:off x="104775" y="5345113"/>
            <a:ext cx="885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(Via B)</a:t>
            </a:r>
          </a:p>
        </p:txBody>
      </p:sp>
      <p:sp>
        <p:nvSpPr>
          <p:cNvPr id="145417" name="Rectangle 20"/>
          <p:cNvSpPr>
            <a:spLocks noChangeArrowheads="1"/>
          </p:cNvSpPr>
          <p:nvPr/>
        </p:nvSpPr>
        <p:spPr bwMode="auto">
          <a:xfrm>
            <a:off x="3200400" y="1828800"/>
            <a:ext cx="2438400" cy="1066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5418" name="Text Box 21"/>
          <p:cNvSpPr txBox="1">
            <a:spLocks noChangeArrowheads="1"/>
          </p:cNvSpPr>
          <p:nvPr/>
        </p:nvSpPr>
        <p:spPr bwMode="auto">
          <a:xfrm>
            <a:off x="3429000" y="5410200"/>
            <a:ext cx="1181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(Via C, B)</a:t>
            </a:r>
          </a:p>
        </p:txBody>
      </p:sp>
      <p:sp>
        <p:nvSpPr>
          <p:cNvPr id="21" name="TextBox 20"/>
          <p:cNvSpPr txBox="1">
            <a:spLocks noChangeArrowheads="1"/>
          </p:cNvSpPr>
          <p:nvPr/>
        </p:nvSpPr>
        <p:spPr bwMode="auto">
          <a:xfrm>
            <a:off x="3733800" y="4343400"/>
            <a:ext cx="852488" cy="369888"/>
          </a:xfrm>
          <a:prstGeom prst="rect">
            <a:avLst/>
          </a:prstGeom>
          <a:gradFill rotWithShape="1">
            <a:gsLst>
              <a:gs pos="0">
                <a:srgbClr val="E8E8FA"/>
              </a:gs>
              <a:gs pos="64999">
                <a:srgbClr val="C3C3EF"/>
              </a:gs>
              <a:gs pos="100000">
                <a:srgbClr val="A8A8EA"/>
              </a:gs>
            </a:gsLst>
            <a:lin ang="5400000" scaled="1"/>
          </a:gradFill>
          <a:ln w="9525">
            <a:solidFill>
              <a:srgbClr val="2F2F98"/>
            </a:solidFill>
            <a:miter lim="800000"/>
            <a:headEnd/>
            <a:tailEnd/>
          </a:ln>
          <a:effectLst>
            <a:outerShdw blurRad="40000" dist="20000" dir="5400000" rotWithShape="0">
              <a:srgbClr val="000000">
                <a:alpha val="37999"/>
              </a:srgbClr>
            </a:outerShdw>
          </a:effectLst>
        </p:spPr>
        <p:txBody>
          <a:bodyPr wrap="none">
            <a:spAutoFit/>
          </a:bodyPr>
          <a:lstStyle>
            <a:lvl1pPr eaLnBrk="0" hangingPunct="0">
              <a:defRPr kumimoji="1" sz="2400">
                <a:solidFill>
                  <a:schemeClr val="tx1"/>
                </a:solidFill>
                <a:latin typeface="Arial" pitchFamily="34" charset="0"/>
                <a:ea typeface="新細明體" pitchFamily="18" charset="-120"/>
              </a:defRPr>
            </a:lvl1pPr>
            <a:lvl2pPr marL="37931725" indent="-37474525" eaLnBrk="0" hangingPunct="0">
              <a:defRPr kumimoji="1" sz="2400">
                <a:solidFill>
                  <a:schemeClr val="tx1"/>
                </a:solidFill>
                <a:latin typeface="Arial" pitchFamily="34" charset="0"/>
                <a:ea typeface="新細明體" pitchFamily="18" charset="-120"/>
              </a:defRPr>
            </a:lvl2pPr>
            <a:lvl3pPr eaLnBrk="0" hangingPunct="0">
              <a:defRPr kumimoji="1" sz="2400">
                <a:solidFill>
                  <a:schemeClr val="tx1"/>
                </a:solidFill>
                <a:latin typeface="Arial" pitchFamily="34" charset="0"/>
                <a:ea typeface="新細明體" pitchFamily="18" charset="-120"/>
              </a:defRPr>
            </a:lvl3pPr>
            <a:lvl4pPr eaLnBrk="0" hangingPunct="0">
              <a:defRPr kumimoji="1" sz="2400">
                <a:solidFill>
                  <a:schemeClr val="tx1"/>
                </a:solidFill>
                <a:latin typeface="Arial" pitchFamily="34" charset="0"/>
                <a:ea typeface="新細明體" pitchFamily="18" charset="-120"/>
              </a:defRPr>
            </a:lvl4pPr>
            <a:lvl5pPr eaLnBrk="0" hangingPunct="0">
              <a:defRPr kumimoji="1" sz="2400">
                <a:solidFill>
                  <a:schemeClr val="tx1"/>
                </a:solidFill>
                <a:latin typeface="Arial" pitchFamily="34" charset="0"/>
                <a:ea typeface="新細明體" pitchFamily="18" charset="-120"/>
              </a:defRPr>
            </a:lvl5pPr>
            <a:lvl6pPr marL="4572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9144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1371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18288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eaLnBrk="1" hangingPunct="1">
              <a:defRPr/>
            </a:pPr>
            <a:r>
              <a:rPr lang="en-US" sz="1800">
                <a:solidFill>
                  <a:srgbClr val="000000"/>
                </a:solidFill>
              </a:rPr>
              <a:t>Step 5</a:t>
            </a:r>
          </a:p>
        </p:txBody>
      </p:sp>
      <p:sp>
        <p:nvSpPr>
          <p:cNvPr id="14542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6BA81CB2-816D-A24F-A75F-3E5102BE01AE}" type="slidenum">
              <a:rPr lang="en-US" altLang="zh-TW" sz="1400"/>
              <a:pPr/>
              <a:t>127</a:t>
            </a:fld>
            <a:endParaRPr lang="en-US" altLang="zh-TW" sz="14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Picture 5" descr="200509282353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738" y="1784350"/>
            <a:ext cx="7104062"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4" name="Rectangle 6"/>
          <p:cNvSpPr>
            <a:spLocks noChangeArrowheads="1"/>
          </p:cNvSpPr>
          <p:nvPr/>
        </p:nvSpPr>
        <p:spPr bwMode="auto">
          <a:xfrm>
            <a:off x="381000" y="730250"/>
            <a:ext cx="8458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2400">
                <a:latin typeface="Arial" charset="0"/>
              </a:rPr>
              <a:t>With this approach, the routing protocol permits the routing loop to continue until the metric exceeds its maximum allowed value.</a:t>
            </a:r>
          </a:p>
        </p:txBody>
      </p:sp>
      <p:sp>
        <p:nvSpPr>
          <p:cNvPr id="146435" name="Rectangle 14"/>
          <p:cNvSpPr>
            <a:spLocks noChangeArrowheads="1"/>
          </p:cNvSpPr>
          <p:nvPr/>
        </p:nvSpPr>
        <p:spPr bwMode="auto">
          <a:xfrm>
            <a:off x="304800" y="204788"/>
            <a:ext cx="4065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000" b="1">
                <a:latin typeface="Arial" charset="0"/>
              </a:rPr>
              <a:t>7.1.3 Defining a maximum count</a:t>
            </a:r>
            <a:endParaRPr lang="en-US" altLang="en-US" sz="2000" b="1">
              <a:latin typeface="Arial" charset="0"/>
            </a:endParaRPr>
          </a:p>
        </p:txBody>
      </p:sp>
      <p:sp>
        <p:nvSpPr>
          <p:cNvPr id="14643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C64890B5-B655-EA4F-AE7F-2335311C6530}" type="slidenum">
              <a:rPr lang="en-US" altLang="zh-TW" sz="1400"/>
              <a:pPr/>
              <a:t>128</a:t>
            </a:fld>
            <a:endParaRPr lang="en-US" altLang="zh-TW" sz="140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7" name="Picture 5" descr="200509282353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1600"/>
            <a:ext cx="7445375" cy="523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58" name="Rectangle 6"/>
          <p:cNvSpPr>
            <a:spLocks noChangeArrowheads="1"/>
          </p:cNvSpPr>
          <p:nvPr/>
        </p:nvSpPr>
        <p:spPr bwMode="auto">
          <a:xfrm>
            <a:off x="76200" y="762000"/>
            <a:ext cx="8534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If a routing update about Network 1 arrives from Router A, Router B or Router D cannot send information about Network 1 back to Router A.   </a:t>
            </a:r>
            <a:r>
              <a:rPr lang="en-US" altLang="zh-TW" sz="800">
                <a:latin typeface="Arial" charset="0"/>
              </a:rPr>
              <a:t> </a:t>
            </a:r>
            <a:r>
              <a:rPr lang="en-US" altLang="zh-TW" sz="2400">
                <a:latin typeface="Arial" charset="0"/>
              </a:rPr>
              <a:t>  </a:t>
            </a:r>
          </a:p>
        </p:txBody>
      </p:sp>
      <p:sp>
        <p:nvSpPr>
          <p:cNvPr id="147459" name="AutoShape 7" descr="Box_1"/>
          <p:cNvSpPr>
            <a:spLocks noChangeAspect="1" noChangeArrowheads="1"/>
          </p:cNvSpPr>
          <p:nvPr/>
        </p:nvSpPr>
        <p:spPr bwMode="auto">
          <a:xfrm>
            <a:off x="-4197350" y="3429000"/>
            <a:ext cx="1365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47460" name="Rectangle 8"/>
          <p:cNvSpPr>
            <a:spLocks noChangeArrowheads="1"/>
          </p:cNvSpPr>
          <p:nvPr/>
        </p:nvSpPr>
        <p:spPr bwMode="auto">
          <a:xfrm>
            <a:off x="76200" y="2286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7.1.4 Elimination routing loops through split-horizon </a:t>
            </a:r>
          </a:p>
        </p:txBody>
      </p:sp>
      <p:sp>
        <p:nvSpPr>
          <p:cNvPr id="147461"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B31E498C-0932-7147-9470-08330D373B0E}" type="slidenum">
              <a:rPr lang="en-US" altLang="zh-TW" sz="1400"/>
              <a:pPr/>
              <a:t>129</a:t>
            </a:fld>
            <a:endParaRPr lang="en-US" altLang="zh-TW"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2" descr="SP32-77"/>
          <p:cNvPicPr>
            <a:picLocks noChangeAspect="1" noChangeArrowheads="1"/>
          </p:cNvPicPr>
          <p:nvPr/>
        </p:nvPicPr>
        <p:blipFill>
          <a:blip r:embed="rId2">
            <a:extLst>
              <a:ext uri="{28A0092B-C50C-407E-A947-70E740481C1C}">
                <a14:useLocalDpi xmlns:a14="http://schemas.microsoft.com/office/drawing/2010/main" val="0"/>
              </a:ext>
            </a:extLst>
          </a:blip>
          <a:srcRect l="6087" t="11330" r="10435" b="8682"/>
          <a:stretch>
            <a:fillRect/>
          </a:stretch>
        </p:blipFill>
        <p:spPr bwMode="auto">
          <a:xfrm>
            <a:off x="304800" y="412750"/>
            <a:ext cx="8534400" cy="564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Rectangle 3"/>
          <p:cNvSpPr>
            <a:spLocks noChangeArrowheads="1"/>
          </p:cNvSpPr>
          <p:nvPr/>
        </p:nvSpPr>
        <p:spPr bwMode="auto">
          <a:xfrm>
            <a:off x="0" y="152400"/>
            <a:ext cx="54864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200">
                <a:latin typeface="Helvetica" charset="0"/>
              </a:rPr>
              <a:t>1.2.4 M</a:t>
            </a:r>
            <a:r>
              <a:rPr kumimoji="0" lang="en-US" altLang="en-US" sz="1300">
                <a:latin typeface="Arial" charset="0"/>
              </a:rPr>
              <a:t>anagement port connections</a:t>
            </a:r>
          </a:p>
        </p:txBody>
      </p:sp>
      <p:sp>
        <p:nvSpPr>
          <p:cNvPr id="28675" name="Text Box 4"/>
          <p:cNvSpPr txBox="1">
            <a:spLocks noChangeArrowheads="1"/>
          </p:cNvSpPr>
          <p:nvPr/>
        </p:nvSpPr>
        <p:spPr bwMode="auto">
          <a:xfrm>
            <a:off x="2057400" y="6096000"/>
            <a:ext cx="389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2400"/>
              <a:t>Computer Console connection</a:t>
            </a:r>
          </a:p>
        </p:txBody>
      </p:sp>
      <p:sp>
        <p:nvSpPr>
          <p:cNvPr id="2867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7FBFEC12-C939-CF41-B3F4-38D83F2F0A98}" type="slidenum">
              <a:rPr lang="en-US" altLang="zh-TW" sz="1400"/>
              <a:pPr/>
              <a:t>13</a:t>
            </a:fld>
            <a:endParaRPr lang="en-US" altLang="zh-TW" sz="140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8481" name="Object 2"/>
          <p:cNvGraphicFramePr>
            <a:graphicFrameLocks noChangeAspect="1"/>
          </p:cNvGraphicFramePr>
          <p:nvPr/>
        </p:nvGraphicFramePr>
        <p:xfrm>
          <a:off x="381000" y="3778250"/>
          <a:ext cx="8534400" cy="2851150"/>
        </p:xfrm>
        <a:graphic>
          <a:graphicData uri="http://schemas.openxmlformats.org/presentationml/2006/ole">
            <mc:AlternateContent xmlns:mc="http://schemas.openxmlformats.org/markup-compatibility/2006">
              <mc:Choice xmlns:v="urn:schemas-microsoft-com:vml" Requires="v">
                <p:oleObj spid="_x0000_s148522" name="點陣圖影像" r:id="rId3" imgW="4161905" imgH="1390844" progId="Paint.Picture">
                  <p:embed/>
                </p:oleObj>
              </mc:Choice>
              <mc:Fallback>
                <p:oleObj name="點陣圖影像" r:id="rId3" imgW="4161905" imgH="1390844"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778250"/>
                        <a:ext cx="8534400" cy="285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148482" name="Picture 7" descr="tt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52400"/>
            <a:ext cx="8915400" cy="334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3" name="Line 8"/>
          <p:cNvSpPr>
            <a:spLocks noChangeShapeType="1"/>
          </p:cNvSpPr>
          <p:nvPr/>
        </p:nvSpPr>
        <p:spPr bwMode="auto">
          <a:xfrm>
            <a:off x="5791200" y="5486400"/>
            <a:ext cx="259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84" name="Line 9"/>
          <p:cNvSpPr>
            <a:spLocks noChangeShapeType="1"/>
          </p:cNvSpPr>
          <p:nvPr/>
        </p:nvSpPr>
        <p:spPr bwMode="auto">
          <a:xfrm>
            <a:off x="533400" y="5791200"/>
            <a:ext cx="784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85" name="Line 10"/>
          <p:cNvSpPr>
            <a:spLocks noChangeShapeType="1"/>
          </p:cNvSpPr>
          <p:nvPr/>
        </p:nvSpPr>
        <p:spPr bwMode="auto">
          <a:xfrm>
            <a:off x="533400" y="6096000"/>
            <a:ext cx="784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86" name="Line 11"/>
          <p:cNvSpPr>
            <a:spLocks noChangeShapeType="1"/>
          </p:cNvSpPr>
          <p:nvPr/>
        </p:nvSpPr>
        <p:spPr bwMode="auto">
          <a:xfrm>
            <a:off x="533400" y="6400800"/>
            <a:ext cx="784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8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61E94CE3-21D2-1540-B509-DA388E6BF3D9}" type="slidenum">
              <a:rPr lang="en-US" altLang="zh-TW" sz="1400"/>
              <a:pPr/>
              <a:t>130</a:t>
            </a:fld>
            <a:endParaRPr lang="en-US" altLang="zh-TW" sz="140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5" name="Picture 5" descr="200509282356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33678"/>
            <a:ext cx="7367736" cy="5183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6" name="Rectangle 6"/>
          <p:cNvSpPr>
            <a:spLocks noChangeArrowheads="1"/>
          </p:cNvSpPr>
          <p:nvPr/>
        </p:nvSpPr>
        <p:spPr bwMode="auto">
          <a:xfrm>
            <a:off x="533400" y="609600"/>
            <a:ext cx="8001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 typeface="Courier New" charset="0"/>
              <a:buChar char="o"/>
            </a:pPr>
            <a:r>
              <a:rPr lang="en-US" altLang="zh-TW" sz="2000" dirty="0">
                <a:latin typeface="Arial" charset="0"/>
              </a:rPr>
              <a:t>New routing tables are sent to neighbor routers on a regular basis. For example, RIP updates occur every 30 seconds. </a:t>
            </a:r>
          </a:p>
          <a:p>
            <a:pPr eaLnBrk="1" hangingPunct="1">
              <a:spcBef>
                <a:spcPct val="0"/>
              </a:spcBef>
              <a:buFont typeface="Courier New" charset="0"/>
              <a:buChar char="o"/>
            </a:pPr>
            <a:r>
              <a:rPr lang="en-US" altLang="zh-TW" sz="2000" dirty="0">
                <a:latin typeface="Arial" charset="0"/>
              </a:rPr>
              <a:t>However a triggered update is sent immediately in response to some change in the routing table. </a:t>
            </a:r>
          </a:p>
          <a:p>
            <a:pPr eaLnBrk="1" hangingPunct="1">
              <a:spcBef>
                <a:spcPct val="0"/>
              </a:spcBef>
              <a:buFont typeface="Courier New" charset="0"/>
              <a:buChar char="o"/>
            </a:pPr>
            <a:r>
              <a:rPr lang="en-US" altLang="zh-TW" sz="2000" dirty="0">
                <a:latin typeface="Arial" charset="0"/>
              </a:rPr>
              <a:t>Triggered updates, used in conjunction with route poisoning (metric=16), ensure that all routers know of failed routes before any </a:t>
            </a:r>
            <a:r>
              <a:rPr lang="en-US" altLang="zh-TW" sz="2000" dirty="0" err="1">
                <a:latin typeface="Arial" charset="0"/>
              </a:rPr>
              <a:t>holddown</a:t>
            </a:r>
            <a:r>
              <a:rPr lang="en-US" altLang="zh-TW" sz="2000" dirty="0">
                <a:latin typeface="Arial" charset="0"/>
              </a:rPr>
              <a:t> timers can expire </a:t>
            </a:r>
          </a:p>
        </p:txBody>
      </p:sp>
      <p:sp>
        <p:nvSpPr>
          <p:cNvPr id="149507" name="Rectangle 7"/>
          <p:cNvSpPr>
            <a:spLocks noChangeArrowheads="1"/>
          </p:cNvSpPr>
          <p:nvPr/>
        </p:nvSpPr>
        <p:spPr bwMode="auto">
          <a:xfrm>
            <a:off x="152400" y="152400"/>
            <a:ext cx="899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b="1">
                <a:latin typeface="Arial" charset="0"/>
              </a:rPr>
              <a:t>7.1.6 Avoiding routing loops with triggered updates </a:t>
            </a:r>
          </a:p>
        </p:txBody>
      </p:sp>
      <p:sp>
        <p:nvSpPr>
          <p:cNvPr id="14950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64232DE4-F2B0-264B-B491-991805A91EA5}" type="slidenum">
              <a:rPr lang="en-US" altLang="zh-TW" sz="1400"/>
              <a:pPr/>
              <a:t>131</a:t>
            </a:fld>
            <a:endParaRPr lang="en-US" altLang="zh-TW" sz="14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29" name="Picture 6" descr="20050928235718"/>
          <p:cNvPicPr>
            <a:picLocks noChangeAspect="1" noChangeArrowheads="1"/>
          </p:cNvPicPr>
          <p:nvPr/>
        </p:nvPicPr>
        <p:blipFill>
          <a:blip r:embed="rId2">
            <a:extLst>
              <a:ext uri="{28A0092B-C50C-407E-A947-70E740481C1C}">
                <a14:useLocalDpi xmlns:a14="http://schemas.microsoft.com/office/drawing/2010/main" val="0"/>
              </a:ext>
            </a:extLst>
          </a:blip>
          <a:srcRect l="1482" t="28537" r="38721" b="22244"/>
          <a:stretch>
            <a:fillRect/>
          </a:stretch>
        </p:blipFill>
        <p:spPr bwMode="auto">
          <a:xfrm>
            <a:off x="2286000" y="3630613"/>
            <a:ext cx="5105400" cy="315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0530" name="Group 10"/>
          <p:cNvGrpSpPr>
            <a:grpSpLocks/>
          </p:cNvGrpSpPr>
          <p:nvPr/>
        </p:nvGrpSpPr>
        <p:grpSpPr bwMode="auto">
          <a:xfrm>
            <a:off x="76200" y="609600"/>
            <a:ext cx="8961438" cy="4486275"/>
            <a:chOff x="0" y="0"/>
            <a:chExt cx="5645" cy="2826"/>
          </a:xfrm>
        </p:grpSpPr>
        <p:sp>
          <p:nvSpPr>
            <p:cNvPr id="150553" name="Rectangle 7"/>
            <p:cNvSpPr>
              <a:spLocks noChangeArrowheads="1"/>
            </p:cNvSpPr>
            <p:nvPr/>
          </p:nvSpPr>
          <p:spPr bwMode="auto">
            <a:xfrm>
              <a:off x="0" y="0"/>
              <a:ext cx="564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50554" name="Rectangle 8"/>
            <p:cNvSpPr>
              <a:spLocks noChangeArrowheads="1"/>
            </p:cNvSpPr>
            <p:nvPr/>
          </p:nvSpPr>
          <p:spPr bwMode="auto">
            <a:xfrm>
              <a:off x="0" y="0"/>
              <a:ext cx="5645" cy="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20000"/>
                </a:spcBef>
                <a:buChar char="•"/>
                <a:defRPr kumimoji="1" sz="3200">
                  <a:solidFill>
                    <a:schemeClr val="tx1"/>
                  </a:solidFill>
                  <a:latin typeface="Times New Roman" charset="0"/>
                  <a:ea typeface="PMingLiU" charset="-120"/>
                  <a:cs typeface="新細明體" charset="-120"/>
                </a:defRPr>
              </a:lvl1pPr>
              <a:lvl2pPr>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 typeface="Courier New" charset="0"/>
                <a:buChar char="o"/>
              </a:pPr>
              <a:r>
                <a:rPr lang="en-US" altLang="zh-TW" sz="1400">
                  <a:latin typeface="Arial" charset="0"/>
                </a:rPr>
                <a:t>holddown timers can be used to avoid a count to infinity problem:     </a:t>
              </a:r>
            </a:p>
            <a:p>
              <a:pPr>
                <a:spcBef>
                  <a:spcPct val="0"/>
                </a:spcBef>
                <a:buFont typeface="Courier New" charset="0"/>
                <a:buChar char="o"/>
              </a:pPr>
              <a:r>
                <a:rPr lang="en-US" altLang="zh-TW" sz="1400">
                  <a:latin typeface="Arial" charset="0"/>
                </a:rPr>
                <a:t>When a router receives an update from a neighbor, which indicates that a </a:t>
              </a:r>
              <a:r>
                <a:rPr lang="en-US" altLang="zh-TW" sz="1400" b="1">
                  <a:latin typeface="Arial" charset="0"/>
                </a:rPr>
                <a:t>previously accessible</a:t>
              </a:r>
              <a:r>
                <a:rPr lang="en-US" altLang="zh-TW" sz="1400">
                  <a:latin typeface="Arial" charset="0"/>
                </a:rPr>
                <a:t> network is </a:t>
              </a:r>
              <a:r>
                <a:rPr lang="en-US" altLang="zh-TW" sz="1400" b="1">
                  <a:latin typeface="Arial" charset="0"/>
                </a:rPr>
                <a:t>now inaccessible</a:t>
              </a:r>
              <a:r>
                <a:rPr lang="en-US" altLang="zh-TW" sz="1400">
                  <a:latin typeface="Arial" charset="0"/>
                </a:rPr>
                <a:t>, it marks the route as </a:t>
              </a:r>
              <a:r>
                <a:rPr lang="en-US" altLang="zh-TW" sz="1400" b="1">
                  <a:latin typeface="Arial" charset="0"/>
                </a:rPr>
                <a:t>inaccessible</a:t>
              </a:r>
              <a:r>
                <a:rPr lang="en-US" altLang="zh-TW" sz="1400">
                  <a:latin typeface="Arial" charset="0"/>
                </a:rPr>
                <a:t> and starts a </a:t>
              </a:r>
              <a:r>
                <a:rPr lang="en-US" altLang="zh-TW" sz="1400" b="1">
                  <a:latin typeface="Arial" charset="0"/>
                </a:rPr>
                <a:t>holddown</a:t>
              </a:r>
              <a:r>
                <a:rPr lang="en-US" altLang="zh-TW" sz="1400">
                  <a:latin typeface="Arial" charset="0"/>
                </a:rPr>
                <a:t> timer. </a:t>
              </a:r>
            </a:p>
            <a:p>
              <a:pPr lvl="1">
                <a:spcBef>
                  <a:spcPct val="0"/>
                </a:spcBef>
                <a:buFontTx/>
                <a:buChar char="•"/>
              </a:pPr>
              <a:r>
                <a:rPr lang="en-US" altLang="zh-TW" sz="1400">
                  <a:latin typeface="Arial" charset="0"/>
                </a:rPr>
                <a:t>Before the holddown timer expires,</a:t>
              </a:r>
              <a:r>
                <a:rPr lang="en-US" altLang="zh-TW" sz="1600">
                  <a:latin typeface="Arial" charset="0"/>
                </a:rPr>
                <a:t> </a:t>
              </a:r>
            </a:p>
            <a:p>
              <a:pPr lvl="1">
                <a:spcBef>
                  <a:spcPct val="0"/>
                </a:spcBef>
                <a:buFontTx/>
                <a:buNone/>
              </a:pPr>
              <a:endParaRPr lang="en-US" altLang="zh-TW" sz="1600">
                <a:latin typeface="Arial" charset="0"/>
              </a:endParaRPr>
            </a:p>
          </p:txBody>
        </p:sp>
      </p:grpSp>
      <p:sp>
        <p:nvSpPr>
          <p:cNvPr id="150531" name="AutoShape 9" descr="Box_1"/>
          <p:cNvSpPr>
            <a:spLocks noChangeAspect="1" noChangeArrowheads="1"/>
          </p:cNvSpPr>
          <p:nvPr/>
        </p:nvSpPr>
        <p:spPr bwMode="auto">
          <a:xfrm>
            <a:off x="1200150" y="1506538"/>
            <a:ext cx="1365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50532" name="Rectangle 11"/>
          <p:cNvSpPr>
            <a:spLocks noChangeArrowheads="1"/>
          </p:cNvSpPr>
          <p:nvPr/>
        </p:nvSpPr>
        <p:spPr bwMode="auto">
          <a:xfrm>
            <a:off x="0" y="2286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7.1.7 Preventing routing loops with holddown timers </a:t>
            </a:r>
          </a:p>
        </p:txBody>
      </p:sp>
      <p:graphicFrame>
        <p:nvGraphicFramePr>
          <p:cNvPr id="14377" name="Group 41"/>
          <p:cNvGraphicFramePr>
            <a:graphicFrameLocks noGrp="1"/>
          </p:cNvGraphicFramePr>
          <p:nvPr/>
        </p:nvGraphicFramePr>
        <p:xfrm>
          <a:off x="304800" y="1600200"/>
          <a:ext cx="8458200" cy="1947862"/>
        </p:xfrm>
        <a:graphic>
          <a:graphicData uri="http://schemas.openxmlformats.org/drawingml/2006/table">
            <a:tbl>
              <a:tblPr/>
              <a:tblGrid>
                <a:gridCol w="4800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50895">
                <a:tc>
                  <a:txBody>
                    <a:bodyPr/>
                    <a:lstStyle>
                      <a:lvl1pPr eaLnBrk="0" hangingPunct="0">
                        <a:spcBef>
                          <a:spcPct val="20000"/>
                        </a:spcBef>
                        <a:defRPr kumimoji="1" sz="2800">
                          <a:solidFill>
                            <a:schemeClr val="tx1"/>
                          </a:solidFill>
                          <a:latin typeface="Arial" pitchFamily="34" charset="0"/>
                          <a:ea typeface="PMingLiU" pitchFamily="18" charset="-120"/>
                        </a:defRPr>
                      </a:lvl1pPr>
                      <a:lvl2pPr marL="742950" indent="-285750" eaLnBrk="0" hangingPunct="0">
                        <a:spcBef>
                          <a:spcPct val="20000"/>
                        </a:spcBef>
                        <a:defRPr kumimoji="1" sz="2400">
                          <a:solidFill>
                            <a:schemeClr val="tx1"/>
                          </a:solidFill>
                          <a:latin typeface="Arial" pitchFamily="34" charset="0"/>
                          <a:ea typeface="PMingLiU" pitchFamily="18" charset="-120"/>
                        </a:defRPr>
                      </a:lvl2pPr>
                      <a:lvl3pPr marL="1143000" indent="-228600" eaLnBrk="0" hangingPunct="0">
                        <a:spcBef>
                          <a:spcPct val="20000"/>
                        </a:spcBef>
                        <a:defRPr kumimoji="1" sz="2000">
                          <a:solidFill>
                            <a:schemeClr val="tx1"/>
                          </a:solidFill>
                          <a:latin typeface="Arial" pitchFamily="34" charset="0"/>
                          <a:ea typeface="PMingLiU" pitchFamily="18" charset="-120"/>
                        </a:defRPr>
                      </a:lvl3pPr>
                      <a:lvl4pPr marL="1600200" indent="-228600" eaLnBrk="0" hangingPunct="0">
                        <a:spcBef>
                          <a:spcPct val="20000"/>
                        </a:spcBef>
                        <a:defRPr kumimoji="1">
                          <a:solidFill>
                            <a:schemeClr val="tx1"/>
                          </a:solidFill>
                          <a:latin typeface="Arial" pitchFamily="34" charset="0"/>
                          <a:ea typeface="PMingLiU" pitchFamily="18" charset="-120"/>
                        </a:defRPr>
                      </a:lvl4pPr>
                      <a:lvl5pPr marL="2057400" indent="-228600" eaLnBrk="0" hangingPunct="0">
                        <a:spcBef>
                          <a:spcPct val="20000"/>
                        </a:spcBef>
                        <a:defRPr kumimoji="1">
                          <a:solidFill>
                            <a:schemeClr val="tx1"/>
                          </a:solidFill>
                          <a:latin typeface="Arial" pitchFamily="34" charset="0"/>
                          <a:ea typeface="PMingLiU" pitchFamily="18" charset="-120"/>
                        </a:defRPr>
                      </a:lvl5pPr>
                      <a:lvl6pPr marL="2514600" indent="-228600" eaLnBrk="0" fontAlgn="base" hangingPunct="0">
                        <a:spcBef>
                          <a:spcPct val="20000"/>
                        </a:spcBef>
                        <a:spcAft>
                          <a:spcPct val="0"/>
                        </a:spcAft>
                        <a:defRPr kumimoji="1">
                          <a:solidFill>
                            <a:schemeClr val="tx1"/>
                          </a:solidFill>
                          <a:latin typeface="Arial" pitchFamily="34" charset="0"/>
                          <a:ea typeface="PMingLiU" pitchFamily="18" charset="-120"/>
                        </a:defRPr>
                      </a:lvl6pPr>
                      <a:lvl7pPr marL="2971800" indent="-228600" eaLnBrk="0" fontAlgn="base" hangingPunct="0">
                        <a:spcBef>
                          <a:spcPct val="20000"/>
                        </a:spcBef>
                        <a:spcAft>
                          <a:spcPct val="0"/>
                        </a:spcAft>
                        <a:defRPr kumimoji="1">
                          <a:solidFill>
                            <a:schemeClr val="tx1"/>
                          </a:solidFill>
                          <a:latin typeface="Arial" pitchFamily="34" charset="0"/>
                          <a:ea typeface="PMingLiU" pitchFamily="18" charset="-120"/>
                        </a:defRPr>
                      </a:lvl7pPr>
                      <a:lvl8pPr marL="3429000" indent="-228600" eaLnBrk="0" fontAlgn="base" hangingPunct="0">
                        <a:spcBef>
                          <a:spcPct val="20000"/>
                        </a:spcBef>
                        <a:spcAft>
                          <a:spcPct val="0"/>
                        </a:spcAft>
                        <a:defRPr kumimoji="1">
                          <a:solidFill>
                            <a:schemeClr val="tx1"/>
                          </a:solidFill>
                          <a:latin typeface="Arial" pitchFamily="34" charset="0"/>
                          <a:ea typeface="PMingLiU" pitchFamily="18" charset="-120"/>
                        </a:defRPr>
                      </a:lvl8pPr>
                      <a:lvl9pPr marL="3886200" indent="-228600" eaLnBrk="0" fontAlgn="base" hangingPunct="0">
                        <a:spcBef>
                          <a:spcPct val="20000"/>
                        </a:spcBef>
                        <a:spcAft>
                          <a:spcPct val="0"/>
                        </a:spcAft>
                        <a:defRPr kumimoji="1">
                          <a:solidFill>
                            <a:schemeClr val="tx1"/>
                          </a:solidFill>
                          <a:latin typeface="Arial" pitchFamily="34" charset="0"/>
                          <a:ea typeface="PMingLiU"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a:ln>
                            <a:noFill/>
                          </a:ln>
                          <a:solidFill>
                            <a:schemeClr val="tx1"/>
                          </a:solidFill>
                          <a:effectLst/>
                          <a:latin typeface="Arial" pitchFamily="34" charset="0"/>
                          <a:ea typeface="PMingLiU" pitchFamily="18" charset="-120"/>
                        </a:rPr>
                        <a:t>if</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Arial" pitchFamily="34" charset="0"/>
                          <a:ea typeface="PMingLiU" pitchFamily="18" charset="-120"/>
                        </a:defRPr>
                      </a:lvl1pPr>
                      <a:lvl2pPr marL="742950" indent="-285750" eaLnBrk="0" hangingPunct="0">
                        <a:spcBef>
                          <a:spcPct val="20000"/>
                        </a:spcBef>
                        <a:defRPr kumimoji="1" sz="2400">
                          <a:solidFill>
                            <a:schemeClr val="tx1"/>
                          </a:solidFill>
                          <a:latin typeface="Arial" pitchFamily="34" charset="0"/>
                          <a:ea typeface="PMingLiU" pitchFamily="18" charset="-120"/>
                        </a:defRPr>
                      </a:lvl2pPr>
                      <a:lvl3pPr marL="1143000" indent="-228600" eaLnBrk="0" hangingPunct="0">
                        <a:spcBef>
                          <a:spcPct val="20000"/>
                        </a:spcBef>
                        <a:defRPr kumimoji="1" sz="2000">
                          <a:solidFill>
                            <a:schemeClr val="tx1"/>
                          </a:solidFill>
                          <a:latin typeface="Arial" pitchFamily="34" charset="0"/>
                          <a:ea typeface="PMingLiU" pitchFamily="18" charset="-120"/>
                        </a:defRPr>
                      </a:lvl3pPr>
                      <a:lvl4pPr marL="1600200" indent="-228600" eaLnBrk="0" hangingPunct="0">
                        <a:spcBef>
                          <a:spcPct val="20000"/>
                        </a:spcBef>
                        <a:defRPr kumimoji="1">
                          <a:solidFill>
                            <a:schemeClr val="tx1"/>
                          </a:solidFill>
                          <a:latin typeface="Arial" pitchFamily="34" charset="0"/>
                          <a:ea typeface="PMingLiU" pitchFamily="18" charset="-120"/>
                        </a:defRPr>
                      </a:lvl4pPr>
                      <a:lvl5pPr marL="2057400" indent="-228600" eaLnBrk="0" hangingPunct="0">
                        <a:spcBef>
                          <a:spcPct val="20000"/>
                        </a:spcBef>
                        <a:defRPr kumimoji="1">
                          <a:solidFill>
                            <a:schemeClr val="tx1"/>
                          </a:solidFill>
                          <a:latin typeface="Arial" pitchFamily="34" charset="0"/>
                          <a:ea typeface="PMingLiU" pitchFamily="18" charset="-120"/>
                        </a:defRPr>
                      </a:lvl5pPr>
                      <a:lvl6pPr marL="2514600" indent="-228600" eaLnBrk="0" fontAlgn="base" hangingPunct="0">
                        <a:spcBef>
                          <a:spcPct val="20000"/>
                        </a:spcBef>
                        <a:spcAft>
                          <a:spcPct val="0"/>
                        </a:spcAft>
                        <a:defRPr kumimoji="1">
                          <a:solidFill>
                            <a:schemeClr val="tx1"/>
                          </a:solidFill>
                          <a:latin typeface="Arial" pitchFamily="34" charset="0"/>
                          <a:ea typeface="PMingLiU" pitchFamily="18" charset="-120"/>
                        </a:defRPr>
                      </a:lvl6pPr>
                      <a:lvl7pPr marL="2971800" indent="-228600" eaLnBrk="0" fontAlgn="base" hangingPunct="0">
                        <a:spcBef>
                          <a:spcPct val="20000"/>
                        </a:spcBef>
                        <a:spcAft>
                          <a:spcPct val="0"/>
                        </a:spcAft>
                        <a:defRPr kumimoji="1">
                          <a:solidFill>
                            <a:schemeClr val="tx1"/>
                          </a:solidFill>
                          <a:latin typeface="Arial" pitchFamily="34" charset="0"/>
                          <a:ea typeface="PMingLiU" pitchFamily="18" charset="-120"/>
                        </a:defRPr>
                      </a:lvl7pPr>
                      <a:lvl8pPr marL="3429000" indent="-228600" eaLnBrk="0" fontAlgn="base" hangingPunct="0">
                        <a:spcBef>
                          <a:spcPct val="20000"/>
                        </a:spcBef>
                        <a:spcAft>
                          <a:spcPct val="0"/>
                        </a:spcAft>
                        <a:defRPr kumimoji="1">
                          <a:solidFill>
                            <a:schemeClr val="tx1"/>
                          </a:solidFill>
                          <a:latin typeface="Arial" pitchFamily="34" charset="0"/>
                          <a:ea typeface="PMingLiU" pitchFamily="18" charset="-120"/>
                        </a:defRPr>
                      </a:lvl8pPr>
                      <a:lvl9pPr marL="3886200" indent="-228600" eaLnBrk="0" fontAlgn="base" hangingPunct="0">
                        <a:spcBef>
                          <a:spcPct val="20000"/>
                        </a:spcBef>
                        <a:spcAft>
                          <a:spcPct val="0"/>
                        </a:spcAft>
                        <a:defRPr kumimoji="1">
                          <a:solidFill>
                            <a:schemeClr val="tx1"/>
                          </a:solidFill>
                          <a:latin typeface="Arial" pitchFamily="34" charset="0"/>
                          <a:ea typeface="PMingLiU"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a:ln>
                            <a:noFill/>
                          </a:ln>
                          <a:solidFill>
                            <a:schemeClr val="tx1"/>
                          </a:solidFill>
                          <a:effectLst/>
                          <a:latin typeface="Arial" pitchFamily="34" charset="0"/>
                          <a:ea typeface="PMingLiU" pitchFamily="18" charset="-120"/>
                        </a:rPr>
                        <a:t>the router</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0479">
                <a:tc>
                  <a:txBody>
                    <a:bodyPr/>
                    <a:lstStyle>
                      <a:lvl1pPr eaLnBrk="0" hangingPunct="0">
                        <a:spcBef>
                          <a:spcPct val="20000"/>
                        </a:spcBef>
                        <a:defRPr kumimoji="1" sz="2800">
                          <a:solidFill>
                            <a:schemeClr val="tx1"/>
                          </a:solidFill>
                          <a:latin typeface="Arial" pitchFamily="34" charset="0"/>
                          <a:ea typeface="PMingLiU" pitchFamily="18" charset="-120"/>
                        </a:defRPr>
                      </a:lvl1pPr>
                      <a:lvl2pPr marL="742950" indent="-285750" eaLnBrk="0" hangingPunct="0">
                        <a:spcBef>
                          <a:spcPct val="20000"/>
                        </a:spcBef>
                        <a:defRPr kumimoji="1" sz="2400">
                          <a:solidFill>
                            <a:schemeClr val="tx1"/>
                          </a:solidFill>
                          <a:latin typeface="Arial" pitchFamily="34" charset="0"/>
                          <a:ea typeface="PMingLiU" pitchFamily="18" charset="-120"/>
                        </a:defRPr>
                      </a:lvl2pPr>
                      <a:lvl3pPr marL="1143000" indent="-228600" eaLnBrk="0" hangingPunct="0">
                        <a:spcBef>
                          <a:spcPct val="20000"/>
                        </a:spcBef>
                        <a:defRPr kumimoji="1" sz="2000">
                          <a:solidFill>
                            <a:schemeClr val="tx1"/>
                          </a:solidFill>
                          <a:latin typeface="Arial" pitchFamily="34" charset="0"/>
                          <a:ea typeface="PMingLiU" pitchFamily="18" charset="-120"/>
                        </a:defRPr>
                      </a:lvl3pPr>
                      <a:lvl4pPr marL="1600200" indent="-228600" eaLnBrk="0" hangingPunct="0">
                        <a:spcBef>
                          <a:spcPct val="20000"/>
                        </a:spcBef>
                        <a:defRPr kumimoji="1">
                          <a:solidFill>
                            <a:schemeClr val="tx1"/>
                          </a:solidFill>
                          <a:latin typeface="Arial" pitchFamily="34" charset="0"/>
                          <a:ea typeface="PMingLiU" pitchFamily="18" charset="-120"/>
                        </a:defRPr>
                      </a:lvl4pPr>
                      <a:lvl5pPr marL="2057400" indent="-228600" eaLnBrk="0" hangingPunct="0">
                        <a:spcBef>
                          <a:spcPct val="20000"/>
                        </a:spcBef>
                        <a:defRPr kumimoji="1">
                          <a:solidFill>
                            <a:schemeClr val="tx1"/>
                          </a:solidFill>
                          <a:latin typeface="Arial" pitchFamily="34" charset="0"/>
                          <a:ea typeface="PMingLiU" pitchFamily="18" charset="-120"/>
                        </a:defRPr>
                      </a:lvl5pPr>
                      <a:lvl6pPr marL="2514600" indent="-228600" eaLnBrk="0" fontAlgn="base" hangingPunct="0">
                        <a:spcBef>
                          <a:spcPct val="20000"/>
                        </a:spcBef>
                        <a:spcAft>
                          <a:spcPct val="0"/>
                        </a:spcAft>
                        <a:defRPr kumimoji="1">
                          <a:solidFill>
                            <a:schemeClr val="tx1"/>
                          </a:solidFill>
                          <a:latin typeface="Arial" pitchFamily="34" charset="0"/>
                          <a:ea typeface="PMingLiU" pitchFamily="18" charset="-120"/>
                        </a:defRPr>
                      </a:lvl6pPr>
                      <a:lvl7pPr marL="2971800" indent="-228600" eaLnBrk="0" fontAlgn="base" hangingPunct="0">
                        <a:spcBef>
                          <a:spcPct val="20000"/>
                        </a:spcBef>
                        <a:spcAft>
                          <a:spcPct val="0"/>
                        </a:spcAft>
                        <a:defRPr kumimoji="1">
                          <a:solidFill>
                            <a:schemeClr val="tx1"/>
                          </a:solidFill>
                          <a:latin typeface="Arial" pitchFamily="34" charset="0"/>
                          <a:ea typeface="PMingLiU" pitchFamily="18" charset="-120"/>
                        </a:defRPr>
                      </a:lvl7pPr>
                      <a:lvl8pPr marL="3429000" indent="-228600" eaLnBrk="0" fontAlgn="base" hangingPunct="0">
                        <a:spcBef>
                          <a:spcPct val="20000"/>
                        </a:spcBef>
                        <a:spcAft>
                          <a:spcPct val="0"/>
                        </a:spcAft>
                        <a:defRPr kumimoji="1">
                          <a:solidFill>
                            <a:schemeClr val="tx1"/>
                          </a:solidFill>
                          <a:latin typeface="Arial" pitchFamily="34" charset="0"/>
                          <a:ea typeface="PMingLiU" pitchFamily="18" charset="-120"/>
                        </a:defRPr>
                      </a:lvl8pPr>
                      <a:lvl9pPr marL="3886200" indent="-228600" eaLnBrk="0" fontAlgn="base" hangingPunct="0">
                        <a:spcBef>
                          <a:spcPct val="20000"/>
                        </a:spcBef>
                        <a:spcAft>
                          <a:spcPct val="0"/>
                        </a:spcAft>
                        <a:defRPr kumimoji="1">
                          <a:solidFill>
                            <a:schemeClr val="tx1"/>
                          </a:solidFill>
                          <a:latin typeface="Arial" pitchFamily="34" charset="0"/>
                          <a:ea typeface="PMingLiU"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a:ln>
                            <a:noFill/>
                          </a:ln>
                          <a:solidFill>
                            <a:schemeClr val="tx1"/>
                          </a:solidFill>
                          <a:effectLst/>
                          <a:latin typeface="Arial" pitchFamily="34" charset="0"/>
                          <a:ea typeface="PMingLiU" pitchFamily="18" charset="-120"/>
                        </a:rPr>
                        <a:t>an update is received from the </a:t>
                      </a:r>
                      <a:r>
                        <a:rPr kumimoji="1" lang="en-US" altLang="zh-TW" sz="1400" b="1" i="0" u="none" strike="noStrike" cap="none" normalizeH="0" baseline="0">
                          <a:ln>
                            <a:noFill/>
                          </a:ln>
                          <a:solidFill>
                            <a:schemeClr val="tx1"/>
                          </a:solidFill>
                          <a:effectLst/>
                          <a:latin typeface="Arial" pitchFamily="34" charset="0"/>
                          <a:ea typeface="PMingLiU" pitchFamily="18" charset="-120"/>
                        </a:rPr>
                        <a:t>same</a:t>
                      </a:r>
                      <a:r>
                        <a:rPr kumimoji="1" lang="en-US" altLang="zh-TW" sz="1400" b="0" i="0" u="none" strike="noStrike" cap="none" normalizeH="0" baseline="0">
                          <a:ln>
                            <a:noFill/>
                          </a:ln>
                          <a:solidFill>
                            <a:schemeClr val="tx1"/>
                          </a:solidFill>
                          <a:effectLst/>
                          <a:latin typeface="Arial" pitchFamily="34" charset="0"/>
                          <a:ea typeface="PMingLiU" pitchFamily="18" charset="-120"/>
                        </a:rPr>
                        <a:t> neighbor (indicates that the network is </a:t>
                      </a:r>
                      <a:r>
                        <a:rPr kumimoji="1" lang="en-US" altLang="zh-TW" sz="1400" b="1" i="0" u="none" strike="noStrike" cap="none" normalizeH="0" baseline="0">
                          <a:ln>
                            <a:noFill/>
                          </a:ln>
                          <a:solidFill>
                            <a:schemeClr val="tx1"/>
                          </a:solidFill>
                          <a:effectLst/>
                          <a:latin typeface="Arial" pitchFamily="34" charset="0"/>
                          <a:ea typeface="PMingLiU" pitchFamily="18" charset="-120"/>
                        </a:rPr>
                        <a:t>accessible</a:t>
                      </a:r>
                      <a:r>
                        <a:rPr kumimoji="1" lang="en-US" altLang="zh-TW" sz="1400" b="0" i="0" u="none" strike="noStrike" cap="none" normalizeH="0" baseline="0">
                          <a:ln>
                            <a:noFill/>
                          </a:ln>
                          <a:solidFill>
                            <a:schemeClr val="tx1"/>
                          </a:solidFill>
                          <a:effectLst/>
                          <a:latin typeface="Arial" pitchFamily="34" charset="0"/>
                          <a:ea typeface="PMingLiU" pitchFamily="18" charset="-120"/>
                        </a:rPr>
                        <a: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Arial" pitchFamily="34" charset="0"/>
                          <a:ea typeface="PMingLiU" pitchFamily="18" charset="-120"/>
                        </a:defRPr>
                      </a:lvl1pPr>
                      <a:lvl2pPr marL="742950" indent="-285750" eaLnBrk="0" hangingPunct="0">
                        <a:spcBef>
                          <a:spcPct val="20000"/>
                        </a:spcBef>
                        <a:defRPr kumimoji="1" sz="2400">
                          <a:solidFill>
                            <a:schemeClr val="tx1"/>
                          </a:solidFill>
                          <a:latin typeface="Arial" pitchFamily="34" charset="0"/>
                          <a:ea typeface="PMingLiU" pitchFamily="18" charset="-120"/>
                        </a:defRPr>
                      </a:lvl2pPr>
                      <a:lvl3pPr marL="1143000" indent="-228600" eaLnBrk="0" hangingPunct="0">
                        <a:spcBef>
                          <a:spcPct val="20000"/>
                        </a:spcBef>
                        <a:defRPr kumimoji="1" sz="2000">
                          <a:solidFill>
                            <a:schemeClr val="tx1"/>
                          </a:solidFill>
                          <a:latin typeface="Arial" pitchFamily="34" charset="0"/>
                          <a:ea typeface="PMingLiU" pitchFamily="18" charset="-120"/>
                        </a:defRPr>
                      </a:lvl3pPr>
                      <a:lvl4pPr marL="1600200" indent="-228600" eaLnBrk="0" hangingPunct="0">
                        <a:spcBef>
                          <a:spcPct val="20000"/>
                        </a:spcBef>
                        <a:defRPr kumimoji="1">
                          <a:solidFill>
                            <a:schemeClr val="tx1"/>
                          </a:solidFill>
                          <a:latin typeface="Arial" pitchFamily="34" charset="0"/>
                          <a:ea typeface="PMingLiU" pitchFamily="18" charset="-120"/>
                        </a:defRPr>
                      </a:lvl4pPr>
                      <a:lvl5pPr marL="2057400" indent="-228600" eaLnBrk="0" hangingPunct="0">
                        <a:spcBef>
                          <a:spcPct val="20000"/>
                        </a:spcBef>
                        <a:defRPr kumimoji="1">
                          <a:solidFill>
                            <a:schemeClr val="tx1"/>
                          </a:solidFill>
                          <a:latin typeface="Arial" pitchFamily="34" charset="0"/>
                          <a:ea typeface="PMingLiU" pitchFamily="18" charset="-120"/>
                        </a:defRPr>
                      </a:lvl5pPr>
                      <a:lvl6pPr marL="2514600" indent="-228600" eaLnBrk="0" fontAlgn="base" hangingPunct="0">
                        <a:spcBef>
                          <a:spcPct val="20000"/>
                        </a:spcBef>
                        <a:spcAft>
                          <a:spcPct val="0"/>
                        </a:spcAft>
                        <a:defRPr kumimoji="1">
                          <a:solidFill>
                            <a:schemeClr val="tx1"/>
                          </a:solidFill>
                          <a:latin typeface="Arial" pitchFamily="34" charset="0"/>
                          <a:ea typeface="PMingLiU" pitchFamily="18" charset="-120"/>
                        </a:defRPr>
                      </a:lvl6pPr>
                      <a:lvl7pPr marL="2971800" indent="-228600" eaLnBrk="0" fontAlgn="base" hangingPunct="0">
                        <a:spcBef>
                          <a:spcPct val="20000"/>
                        </a:spcBef>
                        <a:spcAft>
                          <a:spcPct val="0"/>
                        </a:spcAft>
                        <a:defRPr kumimoji="1">
                          <a:solidFill>
                            <a:schemeClr val="tx1"/>
                          </a:solidFill>
                          <a:latin typeface="Arial" pitchFamily="34" charset="0"/>
                          <a:ea typeface="PMingLiU" pitchFamily="18" charset="-120"/>
                        </a:defRPr>
                      </a:lvl7pPr>
                      <a:lvl8pPr marL="3429000" indent="-228600" eaLnBrk="0" fontAlgn="base" hangingPunct="0">
                        <a:spcBef>
                          <a:spcPct val="20000"/>
                        </a:spcBef>
                        <a:spcAft>
                          <a:spcPct val="0"/>
                        </a:spcAft>
                        <a:defRPr kumimoji="1">
                          <a:solidFill>
                            <a:schemeClr val="tx1"/>
                          </a:solidFill>
                          <a:latin typeface="Arial" pitchFamily="34" charset="0"/>
                          <a:ea typeface="PMingLiU" pitchFamily="18" charset="-120"/>
                        </a:defRPr>
                      </a:lvl8pPr>
                      <a:lvl9pPr marL="3886200" indent="-228600" eaLnBrk="0" fontAlgn="base" hangingPunct="0">
                        <a:spcBef>
                          <a:spcPct val="20000"/>
                        </a:spcBef>
                        <a:spcAft>
                          <a:spcPct val="0"/>
                        </a:spcAft>
                        <a:defRPr kumimoji="1">
                          <a:solidFill>
                            <a:schemeClr val="tx1"/>
                          </a:solidFill>
                          <a:latin typeface="Arial" pitchFamily="34" charset="0"/>
                          <a:ea typeface="PMingLiU"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a:ln>
                            <a:noFill/>
                          </a:ln>
                          <a:solidFill>
                            <a:schemeClr val="tx1"/>
                          </a:solidFill>
                          <a:effectLst/>
                          <a:latin typeface="Arial" pitchFamily="34" charset="0"/>
                          <a:ea typeface="PMingLiU" pitchFamily="18" charset="-120"/>
                        </a:rPr>
                        <a:t>marks the network as </a:t>
                      </a:r>
                      <a:r>
                        <a:rPr kumimoji="1" lang="en-US" altLang="zh-TW" sz="1400" b="1" i="0" u="none" strike="noStrike" cap="none" normalizeH="0" baseline="0">
                          <a:ln>
                            <a:noFill/>
                          </a:ln>
                          <a:solidFill>
                            <a:schemeClr val="tx1"/>
                          </a:solidFill>
                          <a:effectLst/>
                          <a:latin typeface="Arial" pitchFamily="34" charset="0"/>
                          <a:ea typeface="PMingLiU" pitchFamily="18" charset="-120"/>
                        </a:rPr>
                        <a:t>accessible</a:t>
                      </a:r>
                      <a:r>
                        <a:rPr kumimoji="1" lang="en-US" altLang="zh-TW" sz="1400" b="0" i="0" u="none" strike="noStrike" cap="none" normalizeH="0" baseline="0">
                          <a:ln>
                            <a:noFill/>
                          </a:ln>
                          <a:solidFill>
                            <a:schemeClr val="tx1"/>
                          </a:solidFill>
                          <a:effectLst/>
                          <a:latin typeface="Arial" pitchFamily="34" charset="0"/>
                          <a:ea typeface="PMingLiU" pitchFamily="18" charset="-120"/>
                        </a:rPr>
                        <a:t> and </a:t>
                      </a:r>
                      <a:r>
                        <a:rPr kumimoji="1" lang="en-US" altLang="zh-TW" sz="1400" b="1" i="0" u="none" strike="noStrike" cap="none" normalizeH="0" baseline="0">
                          <a:ln>
                            <a:noFill/>
                          </a:ln>
                          <a:solidFill>
                            <a:schemeClr val="tx1"/>
                          </a:solidFill>
                          <a:effectLst/>
                          <a:latin typeface="Arial" pitchFamily="34" charset="0"/>
                          <a:ea typeface="PMingLiU" pitchFamily="18" charset="-120"/>
                        </a:rPr>
                        <a:t>removes</a:t>
                      </a:r>
                      <a:r>
                        <a:rPr kumimoji="1" lang="en-US" altLang="zh-TW" sz="1400" b="0" i="0" u="none" strike="noStrike" cap="none" normalizeH="0" baseline="0">
                          <a:ln>
                            <a:noFill/>
                          </a:ln>
                          <a:solidFill>
                            <a:schemeClr val="tx1"/>
                          </a:solidFill>
                          <a:effectLst/>
                          <a:latin typeface="Arial" pitchFamily="34" charset="0"/>
                          <a:ea typeface="PMingLiU" pitchFamily="18" charset="-120"/>
                        </a:rPr>
                        <a:t> the holddown timer</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244">
                <a:tc>
                  <a:txBody>
                    <a:bodyPr/>
                    <a:lstStyle>
                      <a:lvl1pPr eaLnBrk="0" hangingPunct="0">
                        <a:spcBef>
                          <a:spcPct val="20000"/>
                        </a:spcBef>
                        <a:defRPr kumimoji="1" sz="2800">
                          <a:solidFill>
                            <a:schemeClr val="tx1"/>
                          </a:solidFill>
                          <a:latin typeface="Arial" pitchFamily="34" charset="0"/>
                          <a:ea typeface="PMingLiU" pitchFamily="18" charset="-120"/>
                        </a:defRPr>
                      </a:lvl1pPr>
                      <a:lvl2pPr marL="742950" indent="-285750" eaLnBrk="0" hangingPunct="0">
                        <a:spcBef>
                          <a:spcPct val="20000"/>
                        </a:spcBef>
                        <a:defRPr kumimoji="1" sz="2400">
                          <a:solidFill>
                            <a:schemeClr val="tx1"/>
                          </a:solidFill>
                          <a:latin typeface="Arial" pitchFamily="34" charset="0"/>
                          <a:ea typeface="PMingLiU" pitchFamily="18" charset="-120"/>
                        </a:defRPr>
                      </a:lvl2pPr>
                      <a:lvl3pPr marL="1143000" indent="-228600" eaLnBrk="0" hangingPunct="0">
                        <a:spcBef>
                          <a:spcPct val="20000"/>
                        </a:spcBef>
                        <a:defRPr kumimoji="1" sz="2000">
                          <a:solidFill>
                            <a:schemeClr val="tx1"/>
                          </a:solidFill>
                          <a:latin typeface="Arial" pitchFamily="34" charset="0"/>
                          <a:ea typeface="PMingLiU" pitchFamily="18" charset="-120"/>
                        </a:defRPr>
                      </a:lvl3pPr>
                      <a:lvl4pPr marL="1600200" indent="-228600" eaLnBrk="0" hangingPunct="0">
                        <a:spcBef>
                          <a:spcPct val="20000"/>
                        </a:spcBef>
                        <a:defRPr kumimoji="1">
                          <a:solidFill>
                            <a:schemeClr val="tx1"/>
                          </a:solidFill>
                          <a:latin typeface="Arial" pitchFamily="34" charset="0"/>
                          <a:ea typeface="PMingLiU" pitchFamily="18" charset="-120"/>
                        </a:defRPr>
                      </a:lvl4pPr>
                      <a:lvl5pPr marL="2057400" indent="-228600" eaLnBrk="0" hangingPunct="0">
                        <a:spcBef>
                          <a:spcPct val="20000"/>
                        </a:spcBef>
                        <a:defRPr kumimoji="1">
                          <a:solidFill>
                            <a:schemeClr val="tx1"/>
                          </a:solidFill>
                          <a:latin typeface="Arial" pitchFamily="34" charset="0"/>
                          <a:ea typeface="PMingLiU" pitchFamily="18" charset="-120"/>
                        </a:defRPr>
                      </a:lvl5pPr>
                      <a:lvl6pPr marL="2514600" indent="-228600" eaLnBrk="0" fontAlgn="base" hangingPunct="0">
                        <a:spcBef>
                          <a:spcPct val="20000"/>
                        </a:spcBef>
                        <a:spcAft>
                          <a:spcPct val="0"/>
                        </a:spcAft>
                        <a:defRPr kumimoji="1">
                          <a:solidFill>
                            <a:schemeClr val="tx1"/>
                          </a:solidFill>
                          <a:latin typeface="Arial" pitchFamily="34" charset="0"/>
                          <a:ea typeface="PMingLiU" pitchFamily="18" charset="-120"/>
                        </a:defRPr>
                      </a:lvl6pPr>
                      <a:lvl7pPr marL="2971800" indent="-228600" eaLnBrk="0" fontAlgn="base" hangingPunct="0">
                        <a:spcBef>
                          <a:spcPct val="20000"/>
                        </a:spcBef>
                        <a:spcAft>
                          <a:spcPct val="0"/>
                        </a:spcAft>
                        <a:defRPr kumimoji="1">
                          <a:solidFill>
                            <a:schemeClr val="tx1"/>
                          </a:solidFill>
                          <a:latin typeface="Arial" pitchFamily="34" charset="0"/>
                          <a:ea typeface="PMingLiU" pitchFamily="18" charset="-120"/>
                        </a:defRPr>
                      </a:lvl7pPr>
                      <a:lvl8pPr marL="3429000" indent="-228600" eaLnBrk="0" fontAlgn="base" hangingPunct="0">
                        <a:spcBef>
                          <a:spcPct val="20000"/>
                        </a:spcBef>
                        <a:spcAft>
                          <a:spcPct val="0"/>
                        </a:spcAft>
                        <a:defRPr kumimoji="1">
                          <a:solidFill>
                            <a:schemeClr val="tx1"/>
                          </a:solidFill>
                          <a:latin typeface="Arial" pitchFamily="34" charset="0"/>
                          <a:ea typeface="PMingLiU" pitchFamily="18" charset="-120"/>
                        </a:defRPr>
                      </a:lvl8pPr>
                      <a:lvl9pPr marL="3886200" indent="-228600" eaLnBrk="0" fontAlgn="base" hangingPunct="0">
                        <a:spcBef>
                          <a:spcPct val="20000"/>
                        </a:spcBef>
                        <a:spcAft>
                          <a:spcPct val="0"/>
                        </a:spcAft>
                        <a:defRPr kumimoji="1">
                          <a:solidFill>
                            <a:schemeClr val="tx1"/>
                          </a:solidFill>
                          <a:latin typeface="Arial" pitchFamily="34" charset="0"/>
                          <a:ea typeface="PMingLiU"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a:ln>
                            <a:noFill/>
                          </a:ln>
                          <a:solidFill>
                            <a:schemeClr val="tx1"/>
                          </a:solidFill>
                          <a:effectLst/>
                          <a:latin typeface="Arial" pitchFamily="34" charset="0"/>
                          <a:ea typeface="PMingLiU" pitchFamily="18" charset="-120"/>
                        </a:rPr>
                        <a:t>an update arrives from a </a:t>
                      </a:r>
                      <a:r>
                        <a:rPr kumimoji="1" lang="en-US" altLang="zh-TW" sz="1400" b="1" i="0" u="none" strike="noStrike" cap="none" normalizeH="0" baseline="0">
                          <a:ln>
                            <a:noFill/>
                          </a:ln>
                          <a:solidFill>
                            <a:schemeClr val="tx1"/>
                          </a:solidFill>
                          <a:effectLst/>
                          <a:latin typeface="Arial" pitchFamily="34" charset="0"/>
                          <a:ea typeface="PMingLiU" pitchFamily="18" charset="-120"/>
                        </a:rPr>
                        <a:t>different</a:t>
                      </a:r>
                      <a:r>
                        <a:rPr kumimoji="1" lang="en-US" altLang="zh-TW" sz="1400" b="0" i="0" u="none" strike="noStrike" cap="none" normalizeH="0" baseline="0">
                          <a:ln>
                            <a:noFill/>
                          </a:ln>
                          <a:solidFill>
                            <a:schemeClr val="tx1"/>
                          </a:solidFill>
                          <a:effectLst/>
                          <a:latin typeface="Arial" pitchFamily="34" charset="0"/>
                          <a:ea typeface="PMingLiU" pitchFamily="18" charset="-120"/>
                        </a:rPr>
                        <a:t> neighbor router (with a </a:t>
                      </a:r>
                      <a:r>
                        <a:rPr kumimoji="1" lang="en-US" altLang="zh-TW" sz="1400" b="1" i="0" u="none" strike="noStrike" cap="none" normalizeH="0" baseline="0">
                          <a:ln>
                            <a:noFill/>
                          </a:ln>
                          <a:solidFill>
                            <a:schemeClr val="tx1"/>
                          </a:solidFill>
                          <a:effectLst/>
                          <a:latin typeface="Arial" pitchFamily="34" charset="0"/>
                          <a:ea typeface="PMingLiU" pitchFamily="18" charset="-120"/>
                        </a:rPr>
                        <a:t>better</a:t>
                      </a:r>
                      <a:r>
                        <a:rPr kumimoji="1" lang="en-US" altLang="zh-TW" sz="1400" b="0" i="0" u="none" strike="noStrike" cap="none" normalizeH="0" baseline="0">
                          <a:ln>
                            <a:noFill/>
                          </a:ln>
                          <a:solidFill>
                            <a:schemeClr val="tx1"/>
                          </a:solidFill>
                          <a:effectLst/>
                          <a:latin typeface="Arial" pitchFamily="34" charset="0"/>
                          <a:ea typeface="PMingLiU" pitchFamily="18" charset="-120"/>
                        </a:rPr>
                        <a:t> metric for the network)</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Arial" pitchFamily="34" charset="0"/>
                          <a:ea typeface="PMingLiU" pitchFamily="18" charset="-120"/>
                        </a:defRPr>
                      </a:lvl1pPr>
                      <a:lvl2pPr marL="742950" indent="-285750" eaLnBrk="0" hangingPunct="0">
                        <a:spcBef>
                          <a:spcPct val="20000"/>
                        </a:spcBef>
                        <a:defRPr kumimoji="1" sz="2400">
                          <a:solidFill>
                            <a:schemeClr val="tx1"/>
                          </a:solidFill>
                          <a:latin typeface="Arial" pitchFamily="34" charset="0"/>
                          <a:ea typeface="PMingLiU" pitchFamily="18" charset="-120"/>
                        </a:defRPr>
                      </a:lvl2pPr>
                      <a:lvl3pPr marL="1143000" indent="-228600" eaLnBrk="0" hangingPunct="0">
                        <a:spcBef>
                          <a:spcPct val="20000"/>
                        </a:spcBef>
                        <a:defRPr kumimoji="1" sz="2000">
                          <a:solidFill>
                            <a:schemeClr val="tx1"/>
                          </a:solidFill>
                          <a:latin typeface="Arial" pitchFamily="34" charset="0"/>
                          <a:ea typeface="PMingLiU" pitchFamily="18" charset="-120"/>
                        </a:defRPr>
                      </a:lvl3pPr>
                      <a:lvl4pPr marL="1600200" indent="-228600" eaLnBrk="0" hangingPunct="0">
                        <a:spcBef>
                          <a:spcPct val="20000"/>
                        </a:spcBef>
                        <a:defRPr kumimoji="1">
                          <a:solidFill>
                            <a:schemeClr val="tx1"/>
                          </a:solidFill>
                          <a:latin typeface="Arial" pitchFamily="34" charset="0"/>
                          <a:ea typeface="PMingLiU" pitchFamily="18" charset="-120"/>
                        </a:defRPr>
                      </a:lvl4pPr>
                      <a:lvl5pPr marL="2057400" indent="-228600" eaLnBrk="0" hangingPunct="0">
                        <a:spcBef>
                          <a:spcPct val="20000"/>
                        </a:spcBef>
                        <a:defRPr kumimoji="1">
                          <a:solidFill>
                            <a:schemeClr val="tx1"/>
                          </a:solidFill>
                          <a:latin typeface="Arial" pitchFamily="34" charset="0"/>
                          <a:ea typeface="PMingLiU" pitchFamily="18" charset="-120"/>
                        </a:defRPr>
                      </a:lvl5pPr>
                      <a:lvl6pPr marL="2514600" indent="-228600" eaLnBrk="0" fontAlgn="base" hangingPunct="0">
                        <a:spcBef>
                          <a:spcPct val="20000"/>
                        </a:spcBef>
                        <a:spcAft>
                          <a:spcPct val="0"/>
                        </a:spcAft>
                        <a:defRPr kumimoji="1">
                          <a:solidFill>
                            <a:schemeClr val="tx1"/>
                          </a:solidFill>
                          <a:latin typeface="Arial" pitchFamily="34" charset="0"/>
                          <a:ea typeface="PMingLiU" pitchFamily="18" charset="-120"/>
                        </a:defRPr>
                      </a:lvl6pPr>
                      <a:lvl7pPr marL="2971800" indent="-228600" eaLnBrk="0" fontAlgn="base" hangingPunct="0">
                        <a:spcBef>
                          <a:spcPct val="20000"/>
                        </a:spcBef>
                        <a:spcAft>
                          <a:spcPct val="0"/>
                        </a:spcAft>
                        <a:defRPr kumimoji="1">
                          <a:solidFill>
                            <a:schemeClr val="tx1"/>
                          </a:solidFill>
                          <a:latin typeface="Arial" pitchFamily="34" charset="0"/>
                          <a:ea typeface="PMingLiU" pitchFamily="18" charset="-120"/>
                        </a:defRPr>
                      </a:lvl7pPr>
                      <a:lvl8pPr marL="3429000" indent="-228600" eaLnBrk="0" fontAlgn="base" hangingPunct="0">
                        <a:spcBef>
                          <a:spcPct val="20000"/>
                        </a:spcBef>
                        <a:spcAft>
                          <a:spcPct val="0"/>
                        </a:spcAft>
                        <a:defRPr kumimoji="1">
                          <a:solidFill>
                            <a:schemeClr val="tx1"/>
                          </a:solidFill>
                          <a:latin typeface="Arial" pitchFamily="34" charset="0"/>
                          <a:ea typeface="PMingLiU" pitchFamily="18" charset="-120"/>
                        </a:defRPr>
                      </a:lvl8pPr>
                      <a:lvl9pPr marL="3886200" indent="-228600" eaLnBrk="0" fontAlgn="base" hangingPunct="0">
                        <a:spcBef>
                          <a:spcPct val="20000"/>
                        </a:spcBef>
                        <a:spcAft>
                          <a:spcPct val="0"/>
                        </a:spcAft>
                        <a:defRPr kumimoji="1">
                          <a:solidFill>
                            <a:schemeClr val="tx1"/>
                          </a:solidFill>
                          <a:latin typeface="Arial" pitchFamily="34" charset="0"/>
                          <a:ea typeface="PMingLiU"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a:ln>
                            <a:noFill/>
                          </a:ln>
                          <a:solidFill>
                            <a:schemeClr val="tx1"/>
                          </a:solidFill>
                          <a:effectLst/>
                          <a:latin typeface="Arial" pitchFamily="34" charset="0"/>
                          <a:ea typeface="PMingLiU" pitchFamily="18" charset="-120"/>
                        </a:rPr>
                        <a:t>marks the network as </a:t>
                      </a:r>
                      <a:r>
                        <a:rPr kumimoji="1" lang="en-US" altLang="zh-TW" sz="1400" b="1" i="0" u="none" strike="noStrike" cap="none" normalizeH="0" baseline="0">
                          <a:ln>
                            <a:noFill/>
                          </a:ln>
                          <a:solidFill>
                            <a:schemeClr val="tx1"/>
                          </a:solidFill>
                          <a:effectLst/>
                          <a:latin typeface="Arial" pitchFamily="34" charset="0"/>
                          <a:ea typeface="PMingLiU" pitchFamily="18" charset="-120"/>
                        </a:rPr>
                        <a:t>accessible</a:t>
                      </a:r>
                      <a:r>
                        <a:rPr kumimoji="1" lang="en-US" altLang="zh-TW" sz="1400" b="0" i="0" u="none" strike="noStrike" cap="none" normalizeH="0" baseline="0">
                          <a:ln>
                            <a:noFill/>
                          </a:ln>
                          <a:solidFill>
                            <a:schemeClr val="tx1"/>
                          </a:solidFill>
                          <a:effectLst/>
                          <a:latin typeface="Arial" pitchFamily="34" charset="0"/>
                          <a:ea typeface="PMingLiU" pitchFamily="18" charset="-120"/>
                        </a:rPr>
                        <a:t> and </a:t>
                      </a:r>
                      <a:r>
                        <a:rPr kumimoji="1" lang="en-US" altLang="zh-TW" sz="1400" b="1" i="0" u="none" strike="noStrike" cap="none" normalizeH="0" baseline="0">
                          <a:ln>
                            <a:noFill/>
                          </a:ln>
                          <a:solidFill>
                            <a:schemeClr val="tx1"/>
                          </a:solidFill>
                          <a:effectLst/>
                          <a:latin typeface="Arial" pitchFamily="34" charset="0"/>
                          <a:ea typeface="PMingLiU" pitchFamily="18" charset="-120"/>
                        </a:rPr>
                        <a:t>removes</a:t>
                      </a:r>
                      <a:r>
                        <a:rPr kumimoji="1" lang="en-US" altLang="zh-TW" sz="1400" b="0" i="0" u="none" strike="noStrike" cap="none" normalizeH="0" baseline="0">
                          <a:ln>
                            <a:noFill/>
                          </a:ln>
                          <a:solidFill>
                            <a:schemeClr val="tx1"/>
                          </a:solidFill>
                          <a:effectLst/>
                          <a:latin typeface="Arial" pitchFamily="34" charset="0"/>
                          <a:ea typeface="PMingLiU" pitchFamily="18" charset="-120"/>
                        </a:rPr>
                        <a:t> the holddown timer</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8244">
                <a:tc>
                  <a:txBody>
                    <a:bodyPr/>
                    <a:lstStyle>
                      <a:lvl1pPr eaLnBrk="0" hangingPunct="0">
                        <a:spcBef>
                          <a:spcPct val="20000"/>
                        </a:spcBef>
                        <a:defRPr kumimoji="1" sz="2800">
                          <a:solidFill>
                            <a:schemeClr val="tx1"/>
                          </a:solidFill>
                          <a:latin typeface="Arial" pitchFamily="34" charset="0"/>
                          <a:ea typeface="PMingLiU" pitchFamily="18" charset="-120"/>
                        </a:defRPr>
                      </a:lvl1pPr>
                      <a:lvl2pPr marL="742950" indent="-285750" eaLnBrk="0" hangingPunct="0">
                        <a:spcBef>
                          <a:spcPct val="20000"/>
                        </a:spcBef>
                        <a:defRPr kumimoji="1" sz="2400">
                          <a:solidFill>
                            <a:schemeClr val="tx1"/>
                          </a:solidFill>
                          <a:latin typeface="Arial" pitchFamily="34" charset="0"/>
                          <a:ea typeface="PMingLiU" pitchFamily="18" charset="-120"/>
                        </a:defRPr>
                      </a:lvl2pPr>
                      <a:lvl3pPr marL="1143000" indent="-228600" eaLnBrk="0" hangingPunct="0">
                        <a:spcBef>
                          <a:spcPct val="20000"/>
                        </a:spcBef>
                        <a:defRPr kumimoji="1" sz="2000">
                          <a:solidFill>
                            <a:schemeClr val="tx1"/>
                          </a:solidFill>
                          <a:latin typeface="Arial" pitchFamily="34" charset="0"/>
                          <a:ea typeface="PMingLiU" pitchFamily="18" charset="-120"/>
                        </a:defRPr>
                      </a:lvl3pPr>
                      <a:lvl4pPr marL="1600200" indent="-228600" eaLnBrk="0" hangingPunct="0">
                        <a:spcBef>
                          <a:spcPct val="20000"/>
                        </a:spcBef>
                        <a:defRPr kumimoji="1">
                          <a:solidFill>
                            <a:schemeClr val="tx1"/>
                          </a:solidFill>
                          <a:latin typeface="Arial" pitchFamily="34" charset="0"/>
                          <a:ea typeface="PMingLiU" pitchFamily="18" charset="-120"/>
                        </a:defRPr>
                      </a:lvl4pPr>
                      <a:lvl5pPr marL="2057400" indent="-228600" eaLnBrk="0" hangingPunct="0">
                        <a:spcBef>
                          <a:spcPct val="20000"/>
                        </a:spcBef>
                        <a:defRPr kumimoji="1">
                          <a:solidFill>
                            <a:schemeClr val="tx1"/>
                          </a:solidFill>
                          <a:latin typeface="Arial" pitchFamily="34" charset="0"/>
                          <a:ea typeface="PMingLiU" pitchFamily="18" charset="-120"/>
                        </a:defRPr>
                      </a:lvl5pPr>
                      <a:lvl6pPr marL="2514600" indent="-228600" eaLnBrk="0" fontAlgn="base" hangingPunct="0">
                        <a:spcBef>
                          <a:spcPct val="20000"/>
                        </a:spcBef>
                        <a:spcAft>
                          <a:spcPct val="0"/>
                        </a:spcAft>
                        <a:defRPr kumimoji="1">
                          <a:solidFill>
                            <a:schemeClr val="tx1"/>
                          </a:solidFill>
                          <a:latin typeface="Arial" pitchFamily="34" charset="0"/>
                          <a:ea typeface="PMingLiU" pitchFamily="18" charset="-120"/>
                        </a:defRPr>
                      </a:lvl6pPr>
                      <a:lvl7pPr marL="2971800" indent="-228600" eaLnBrk="0" fontAlgn="base" hangingPunct="0">
                        <a:spcBef>
                          <a:spcPct val="20000"/>
                        </a:spcBef>
                        <a:spcAft>
                          <a:spcPct val="0"/>
                        </a:spcAft>
                        <a:defRPr kumimoji="1">
                          <a:solidFill>
                            <a:schemeClr val="tx1"/>
                          </a:solidFill>
                          <a:latin typeface="Arial" pitchFamily="34" charset="0"/>
                          <a:ea typeface="PMingLiU" pitchFamily="18" charset="-120"/>
                        </a:defRPr>
                      </a:lvl7pPr>
                      <a:lvl8pPr marL="3429000" indent="-228600" eaLnBrk="0" fontAlgn="base" hangingPunct="0">
                        <a:spcBef>
                          <a:spcPct val="20000"/>
                        </a:spcBef>
                        <a:spcAft>
                          <a:spcPct val="0"/>
                        </a:spcAft>
                        <a:defRPr kumimoji="1">
                          <a:solidFill>
                            <a:schemeClr val="tx1"/>
                          </a:solidFill>
                          <a:latin typeface="Arial" pitchFamily="34" charset="0"/>
                          <a:ea typeface="PMingLiU" pitchFamily="18" charset="-120"/>
                        </a:defRPr>
                      </a:lvl8pPr>
                      <a:lvl9pPr marL="3886200" indent="-228600" eaLnBrk="0" fontAlgn="base" hangingPunct="0">
                        <a:spcBef>
                          <a:spcPct val="20000"/>
                        </a:spcBef>
                        <a:spcAft>
                          <a:spcPct val="0"/>
                        </a:spcAft>
                        <a:defRPr kumimoji="1">
                          <a:solidFill>
                            <a:schemeClr val="tx1"/>
                          </a:solidFill>
                          <a:latin typeface="Arial" pitchFamily="34" charset="0"/>
                          <a:ea typeface="PMingLiU"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a:ln>
                            <a:noFill/>
                          </a:ln>
                          <a:solidFill>
                            <a:schemeClr val="tx1"/>
                          </a:solidFill>
                          <a:effectLst/>
                          <a:latin typeface="Arial" pitchFamily="34" charset="0"/>
                          <a:ea typeface="PMingLiU" pitchFamily="18" charset="-120"/>
                        </a:rPr>
                        <a:t>an update is received from a </a:t>
                      </a:r>
                      <a:r>
                        <a:rPr kumimoji="1" lang="en-US" altLang="zh-TW" sz="1400" b="1" i="0" u="none" strike="noStrike" cap="none" normalizeH="0" baseline="0">
                          <a:ln>
                            <a:noFill/>
                          </a:ln>
                          <a:solidFill>
                            <a:schemeClr val="tx1"/>
                          </a:solidFill>
                          <a:effectLst/>
                          <a:latin typeface="Arial" pitchFamily="34" charset="0"/>
                          <a:ea typeface="PMingLiU" pitchFamily="18" charset="-120"/>
                        </a:rPr>
                        <a:t>different</a:t>
                      </a:r>
                      <a:r>
                        <a:rPr kumimoji="1" lang="en-US" altLang="zh-TW" sz="1400" b="0" i="0" u="none" strike="noStrike" cap="none" normalizeH="0" baseline="0">
                          <a:ln>
                            <a:noFill/>
                          </a:ln>
                          <a:solidFill>
                            <a:schemeClr val="tx1"/>
                          </a:solidFill>
                          <a:effectLst/>
                          <a:latin typeface="Arial" pitchFamily="34" charset="0"/>
                          <a:ea typeface="PMingLiU" pitchFamily="18" charset="-120"/>
                        </a:rPr>
                        <a:t> router with a </a:t>
                      </a:r>
                      <a:r>
                        <a:rPr kumimoji="1" lang="en-US" altLang="zh-TW" sz="1400" b="1" i="0" u="none" strike="noStrike" cap="none" normalizeH="0" baseline="0">
                          <a:ln>
                            <a:noFill/>
                          </a:ln>
                          <a:solidFill>
                            <a:schemeClr val="tx1"/>
                          </a:solidFill>
                          <a:effectLst/>
                          <a:latin typeface="Arial" pitchFamily="34" charset="0"/>
                          <a:ea typeface="PMingLiU" pitchFamily="18" charset="-120"/>
                        </a:rPr>
                        <a:t>higher (worse)</a:t>
                      </a:r>
                      <a:r>
                        <a:rPr kumimoji="1" lang="en-US" altLang="zh-TW" sz="1400" b="0" i="0" u="none" strike="noStrike" cap="none" normalizeH="0" baseline="0">
                          <a:ln>
                            <a:noFill/>
                          </a:ln>
                          <a:solidFill>
                            <a:schemeClr val="tx1"/>
                          </a:solidFill>
                          <a:effectLst/>
                          <a:latin typeface="Arial" pitchFamily="34" charset="0"/>
                          <a:ea typeface="PMingLiU" pitchFamily="18" charset="-120"/>
                        </a:rPr>
                        <a:t> metric</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Arial" pitchFamily="34" charset="0"/>
                          <a:ea typeface="PMingLiU" pitchFamily="18" charset="-120"/>
                        </a:defRPr>
                      </a:lvl1pPr>
                      <a:lvl2pPr marL="742950" indent="-285750" eaLnBrk="0" hangingPunct="0">
                        <a:spcBef>
                          <a:spcPct val="20000"/>
                        </a:spcBef>
                        <a:defRPr kumimoji="1" sz="2400">
                          <a:solidFill>
                            <a:schemeClr val="tx1"/>
                          </a:solidFill>
                          <a:latin typeface="Arial" pitchFamily="34" charset="0"/>
                          <a:ea typeface="PMingLiU" pitchFamily="18" charset="-120"/>
                        </a:defRPr>
                      </a:lvl2pPr>
                      <a:lvl3pPr marL="1143000" indent="-228600" eaLnBrk="0" hangingPunct="0">
                        <a:spcBef>
                          <a:spcPct val="20000"/>
                        </a:spcBef>
                        <a:defRPr kumimoji="1" sz="2000">
                          <a:solidFill>
                            <a:schemeClr val="tx1"/>
                          </a:solidFill>
                          <a:latin typeface="Arial" pitchFamily="34" charset="0"/>
                          <a:ea typeface="PMingLiU" pitchFamily="18" charset="-120"/>
                        </a:defRPr>
                      </a:lvl3pPr>
                      <a:lvl4pPr marL="1600200" indent="-228600" eaLnBrk="0" hangingPunct="0">
                        <a:spcBef>
                          <a:spcPct val="20000"/>
                        </a:spcBef>
                        <a:defRPr kumimoji="1">
                          <a:solidFill>
                            <a:schemeClr val="tx1"/>
                          </a:solidFill>
                          <a:latin typeface="Arial" pitchFamily="34" charset="0"/>
                          <a:ea typeface="PMingLiU" pitchFamily="18" charset="-120"/>
                        </a:defRPr>
                      </a:lvl4pPr>
                      <a:lvl5pPr marL="2057400" indent="-228600" eaLnBrk="0" hangingPunct="0">
                        <a:spcBef>
                          <a:spcPct val="20000"/>
                        </a:spcBef>
                        <a:defRPr kumimoji="1">
                          <a:solidFill>
                            <a:schemeClr val="tx1"/>
                          </a:solidFill>
                          <a:latin typeface="Arial" pitchFamily="34" charset="0"/>
                          <a:ea typeface="PMingLiU" pitchFamily="18" charset="-120"/>
                        </a:defRPr>
                      </a:lvl5pPr>
                      <a:lvl6pPr marL="2514600" indent="-228600" eaLnBrk="0" fontAlgn="base" hangingPunct="0">
                        <a:spcBef>
                          <a:spcPct val="20000"/>
                        </a:spcBef>
                        <a:spcAft>
                          <a:spcPct val="0"/>
                        </a:spcAft>
                        <a:defRPr kumimoji="1">
                          <a:solidFill>
                            <a:schemeClr val="tx1"/>
                          </a:solidFill>
                          <a:latin typeface="Arial" pitchFamily="34" charset="0"/>
                          <a:ea typeface="PMingLiU" pitchFamily="18" charset="-120"/>
                        </a:defRPr>
                      </a:lvl6pPr>
                      <a:lvl7pPr marL="2971800" indent="-228600" eaLnBrk="0" fontAlgn="base" hangingPunct="0">
                        <a:spcBef>
                          <a:spcPct val="20000"/>
                        </a:spcBef>
                        <a:spcAft>
                          <a:spcPct val="0"/>
                        </a:spcAft>
                        <a:defRPr kumimoji="1">
                          <a:solidFill>
                            <a:schemeClr val="tx1"/>
                          </a:solidFill>
                          <a:latin typeface="Arial" pitchFamily="34" charset="0"/>
                          <a:ea typeface="PMingLiU" pitchFamily="18" charset="-120"/>
                        </a:defRPr>
                      </a:lvl7pPr>
                      <a:lvl8pPr marL="3429000" indent="-228600" eaLnBrk="0" fontAlgn="base" hangingPunct="0">
                        <a:spcBef>
                          <a:spcPct val="20000"/>
                        </a:spcBef>
                        <a:spcAft>
                          <a:spcPct val="0"/>
                        </a:spcAft>
                        <a:defRPr kumimoji="1">
                          <a:solidFill>
                            <a:schemeClr val="tx1"/>
                          </a:solidFill>
                          <a:latin typeface="Arial" pitchFamily="34" charset="0"/>
                          <a:ea typeface="PMingLiU" pitchFamily="18" charset="-120"/>
                        </a:defRPr>
                      </a:lvl8pPr>
                      <a:lvl9pPr marL="3886200" indent="-228600" eaLnBrk="0" fontAlgn="base" hangingPunct="0">
                        <a:spcBef>
                          <a:spcPct val="20000"/>
                        </a:spcBef>
                        <a:spcAft>
                          <a:spcPct val="0"/>
                        </a:spcAft>
                        <a:defRPr kumimoji="1">
                          <a:solidFill>
                            <a:schemeClr val="tx1"/>
                          </a:solidFill>
                          <a:latin typeface="Arial" pitchFamily="34" charset="0"/>
                          <a:ea typeface="PMingLiU"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a:ln>
                            <a:noFill/>
                          </a:ln>
                          <a:solidFill>
                            <a:schemeClr val="tx1"/>
                          </a:solidFill>
                          <a:effectLst/>
                          <a:latin typeface="Arial" pitchFamily="34" charset="0"/>
                          <a:ea typeface="PMingLiU" pitchFamily="18" charset="-120"/>
                        </a:rPr>
                        <a:t>the update is </a:t>
                      </a:r>
                      <a:r>
                        <a:rPr kumimoji="1" lang="en-US" altLang="zh-TW" sz="1400" b="1" i="0" u="none" strike="noStrike" cap="none" normalizeH="0" baseline="0">
                          <a:ln>
                            <a:noFill/>
                          </a:ln>
                          <a:solidFill>
                            <a:schemeClr val="tx1"/>
                          </a:solidFill>
                          <a:effectLst/>
                          <a:latin typeface="Arial" pitchFamily="34" charset="0"/>
                          <a:ea typeface="PMingLiU" pitchFamily="18" charset="-120"/>
                        </a:rPr>
                        <a:t>ignored</a:t>
                      </a:r>
                      <a:endParaRPr kumimoji="1" lang="en-US" altLang="zh-TW" sz="1400" b="0" i="0" u="none" strike="noStrike" cap="none" normalizeH="0" baseline="0">
                        <a:ln>
                          <a:noFill/>
                        </a:ln>
                        <a:solidFill>
                          <a:schemeClr val="tx1"/>
                        </a:solidFill>
                        <a:effectLst/>
                        <a:latin typeface="Arial" pitchFamily="34" charset="0"/>
                        <a:ea typeface="PMingLiU" pitchFamily="18" charset="-12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5055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C8CC90CA-DD19-AB49-B4A6-3930C83E02BC}" type="slidenum">
              <a:rPr lang="en-US" altLang="zh-TW" sz="1400"/>
              <a:pPr/>
              <a:t>132</a:t>
            </a:fld>
            <a:endParaRPr lang="en-US" altLang="zh-TW" sz="140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11"/>
          <p:cNvSpPr>
            <a:spLocks noChangeArrowheads="1"/>
          </p:cNvSpPr>
          <p:nvPr/>
        </p:nvSpPr>
        <p:spPr bwMode="auto">
          <a:xfrm>
            <a:off x="0" y="2286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7.1.8 Advantages and disadvantages of distance vector routing protocols </a:t>
            </a:r>
          </a:p>
        </p:txBody>
      </p:sp>
      <p:pic>
        <p:nvPicPr>
          <p:cNvPr id="151554" name="Picture 2"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504" y="631287"/>
            <a:ext cx="8889012" cy="568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5791C0CA-C06C-EA45-A16E-C2ADA269034C}" type="slidenum">
              <a:rPr lang="en-US" altLang="zh-TW" sz="1400"/>
              <a:pPr/>
              <a:t>133</a:t>
            </a:fld>
            <a:endParaRPr lang="en-US" altLang="zh-TW" sz="14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5"/>
          <p:cNvSpPr>
            <a:spLocks noGrp="1" noChangeArrowheads="1"/>
          </p:cNvSpPr>
          <p:nvPr>
            <p:ph type="ctrTitle"/>
          </p:nvPr>
        </p:nvSpPr>
        <p:spPr/>
        <p:txBody>
          <a:bodyPr/>
          <a:lstStyle/>
          <a:p>
            <a:pPr eaLnBrk="1" hangingPunct="1"/>
            <a:r>
              <a:rPr lang="en-US" altLang="zh-TW">
                <a:ea typeface="PMingLiU" charset="-120"/>
              </a:rPr>
              <a:t> </a:t>
            </a:r>
            <a:r>
              <a:rPr lang="en-US" altLang="zh-TW" b="1">
                <a:ea typeface="PMingLiU" charset="-120"/>
              </a:rPr>
              <a:t>7.2 RIP</a:t>
            </a:r>
            <a:r>
              <a:rPr lang="en-US" altLang="zh-TW">
                <a:ea typeface="PMingLiU" charset="-120"/>
              </a:rPr>
              <a:t> </a:t>
            </a:r>
          </a:p>
        </p:txBody>
      </p:sp>
      <p:sp>
        <p:nvSpPr>
          <p:cNvPr id="152578" name="Rectangle 6"/>
          <p:cNvSpPr>
            <a:spLocks noGrp="1" noChangeArrowheads="1"/>
          </p:cNvSpPr>
          <p:nvPr>
            <p:ph type="subTitle" idx="1"/>
          </p:nvPr>
        </p:nvSpPr>
        <p:spPr/>
        <p:txBody>
          <a:bodyPr/>
          <a:lstStyle/>
          <a:p>
            <a:pPr eaLnBrk="1" hangingPunct="1"/>
            <a:endParaRPr lang="en-US" altLang="en-US">
              <a:ea typeface="PMingLiU" charset="-120"/>
            </a:endParaRPr>
          </a:p>
        </p:txBody>
      </p:sp>
      <p:sp>
        <p:nvSpPr>
          <p:cNvPr id="15257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CAF75ED7-5216-5D48-B634-49AB9ADDF6C6}" type="slidenum">
              <a:rPr lang="en-US" altLang="zh-TW" sz="1400"/>
              <a:pPr/>
              <a:t>134</a:t>
            </a:fld>
            <a:endParaRPr lang="en-US" altLang="zh-TW" sz="140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Picture 5" descr="20050928235745"/>
          <p:cNvPicPr>
            <a:picLocks noChangeAspect="1" noChangeArrowheads="1"/>
          </p:cNvPicPr>
          <p:nvPr/>
        </p:nvPicPr>
        <p:blipFill>
          <a:blip r:embed="rId2">
            <a:extLst>
              <a:ext uri="{28A0092B-C50C-407E-A947-70E740481C1C}">
                <a14:useLocalDpi xmlns:a14="http://schemas.microsoft.com/office/drawing/2010/main" val="0"/>
              </a:ext>
            </a:extLst>
          </a:blip>
          <a:srcRect t="33034" b="32495"/>
          <a:stretch>
            <a:fillRect/>
          </a:stretch>
        </p:blipFill>
        <p:spPr bwMode="auto">
          <a:xfrm>
            <a:off x="0" y="838200"/>
            <a:ext cx="9144000"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Rectangle 6"/>
          <p:cNvSpPr>
            <a:spLocks noChangeArrowheads="1"/>
          </p:cNvSpPr>
          <p:nvPr/>
        </p:nvSpPr>
        <p:spPr bwMode="auto">
          <a:xfrm>
            <a:off x="304800" y="3657600"/>
            <a:ext cx="8382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RIP includes a number of features that are common in other routing protocols. For example, RIP implements split horizon and holddown mechanisms to prevent the propagation of incorrect routing information </a:t>
            </a:r>
          </a:p>
        </p:txBody>
      </p:sp>
      <p:sp>
        <p:nvSpPr>
          <p:cNvPr id="153603" name="Rectangle 7"/>
          <p:cNvSpPr>
            <a:spLocks noChangeArrowheads="1"/>
          </p:cNvSpPr>
          <p:nvPr/>
        </p:nvSpPr>
        <p:spPr bwMode="auto">
          <a:xfrm>
            <a:off x="0" y="304800"/>
            <a:ext cx="3584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7.2.1  IP routing process </a:t>
            </a:r>
          </a:p>
        </p:txBody>
      </p:sp>
      <p:sp>
        <p:nvSpPr>
          <p:cNvPr id="153604" name="AutoShape 8" descr="transdot"/>
          <p:cNvSpPr>
            <a:spLocks noChangeAspect="1" noChangeArrowheads="1"/>
          </p:cNvSpPr>
          <p:nvPr/>
        </p:nvSpPr>
        <p:spPr bwMode="auto">
          <a:xfrm>
            <a:off x="4572000" y="1095375"/>
            <a:ext cx="34925"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5360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7E70651D-B7FF-2C4C-B1D5-0D17601CDAEB}" type="slidenum">
              <a:rPr lang="en-US" altLang="zh-TW" sz="1400"/>
              <a:pPr/>
              <a:t>135</a:t>
            </a:fld>
            <a:endParaRPr lang="en-US" altLang="zh-TW" sz="14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Picture 5" descr="200509282357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277938"/>
            <a:ext cx="7777163" cy="53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26" name="Rectangle 6"/>
          <p:cNvSpPr>
            <a:spLocks noChangeArrowheads="1"/>
          </p:cNvSpPr>
          <p:nvPr/>
        </p:nvSpPr>
        <p:spPr bwMode="auto">
          <a:xfrm>
            <a:off x="76200" y="152400"/>
            <a:ext cx="899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7.2.2 Configuring RIP </a:t>
            </a:r>
          </a:p>
        </p:txBody>
      </p:sp>
      <p:sp>
        <p:nvSpPr>
          <p:cNvPr id="154627" name="Rectangle 7"/>
          <p:cNvSpPr>
            <a:spLocks noChangeArrowheads="1"/>
          </p:cNvSpPr>
          <p:nvPr/>
        </p:nvSpPr>
        <p:spPr bwMode="auto">
          <a:xfrm>
            <a:off x="323850" y="685800"/>
            <a:ext cx="87439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000" dirty="0">
                <a:latin typeface="Arial" charset="0"/>
              </a:rPr>
              <a:t>The </a:t>
            </a:r>
            <a:r>
              <a:rPr lang="en-US" altLang="zh-TW" sz="2000" b="1" dirty="0">
                <a:latin typeface="Arial" charset="0"/>
              </a:rPr>
              <a:t>router rip</a:t>
            </a:r>
            <a:r>
              <a:rPr lang="en-US" altLang="zh-TW" sz="2000" dirty="0">
                <a:latin typeface="Arial" charset="0"/>
              </a:rPr>
              <a:t> command enables RIP as the routing protocol. </a:t>
            </a:r>
          </a:p>
          <a:p>
            <a:pPr eaLnBrk="1" hangingPunct="1">
              <a:spcBef>
                <a:spcPct val="0"/>
              </a:spcBef>
              <a:buFontTx/>
              <a:buNone/>
            </a:pPr>
            <a:r>
              <a:rPr lang="en-US" altLang="zh-TW" sz="2000" dirty="0">
                <a:latin typeface="Arial" charset="0"/>
              </a:rPr>
              <a:t>The </a:t>
            </a:r>
            <a:r>
              <a:rPr lang="en-US" altLang="zh-TW" sz="2000" b="1" dirty="0">
                <a:latin typeface="Arial" charset="0"/>
              </a:rPr>
              <a:t>network</a:t>
            </a:r>
            <a:r>
              <a:rPr lang="en-US" altLang="zh-TW" sz="2000" dirty="0">
                <a:latin typeface="Arial" charset="0"/>
              </a:rPr>
              <a:t> command is then used to tell the router on which interfaces to run RIP. </a:t>
            </a:r>
          </a:p>
        </p:txBody>
      </p:sp>
      <p:sp>
        <p:nvSpPr>
          <p:cNvPr id="15462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7FDC94A1-224D-A048-9C48-5E0621F402FE}" type="slidenum">
              <a:rPr lang="en-US" altLang="zh-TW" sz="1400"/>
              <a:pPr/>
              <a:t>136</a:t>
            </a:fld>
            <a:endParaRPr lang="en-US" altLang="zh-TW" sz="14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Picture 2" descr="20050928235748"/>
          <p:cNvPicPr>
            <a:picLocks noChangeAspect="1" noChangeArrowheads="1"/>
          </p:cNvPicPr>
          <p:nvPr/>
        </p:nvPicPr>
        <p:blipFill>
          <a:blip r:embed="rId2">
            <a:extLst>
              <a:ext uri="{28A0092B-C50C-407E-A947-70E740481C1C}">
                <a14:useLocalDpi xmlns:a14="http://schemas.microsoft.com/office/drawing/2010/main" val="0"/>
              </a:ext>
            </a:extLst>
          </a:blip>
          <a:srcRect b="56898"/>
          <a:stretch>
            <a:fillRect/>
          </a:stretch>
        </p:blipFill>
        <p:spPr bwMode="auto">
          <a:xfrm>
            <a:off x="685800" y="0"/>
            <a:ext cx="77771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0" name="Line 4"/>
          <p:cNvSpPr>
            <a:spLocks noChangeShapeType="1"/>
          </p:cNvSpPr>
          <p:nvPr/>
        </p:nvSpPr>
        <p:spPr bwMode="auto">
          <a:xfrm>
            <a:off x="2895600" y="2362200"/>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5651" name="Line 5"/>
          <p:cNvSpPr>
            <a:spLocks noChangeShapeType="1"/>
          </p:cNvSpPr>
          <p:nvPr/>
        </p:nvSpPr>
        <p:spPr bwMode="auto">
          <a:xfrm>
            <a:off x="5257800" y="2438400"/>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5652" name="Text Box 6"/>
          <p:cNvSpPr txBox="1">
            <a:spLocks noChangeArrowheads="1"/>
          </p:cNvSpPr>
          <p:nvPr/>
        </p:nvSpPr>
        <p:spPr bwMode="auto">
          <a:xfrm>
            <a:off x="1676400" y="2209800"/>
            <a:ext cx="12223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t>10.0.0.0 , 1</a:t>
            </a:r>
          </a:p>
        </p:txBody>
      </p:sp>
      <p:sp>
        <p:nvSpPr>
          <p:cNvPr id="155653" name="Text Box 7"/>
          <p:cNvSpPr txBox="1">
            <a:spLocks noChangeArrowheads="1"/>
          </p:cNvSpPr>
          <p:nvPr/>
        </p:nvSpPr>
        <p:spPr bwMode="auto">
          <a:xfrm>
            <a:off x="4038600" y="2209800"/>
            <a:ext cx="12223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t>10.0.0.0 , 2</a:t>
            </a:r>
          </a:p>
        </p:txBody>
      </p:sp>
      <p:sp>
        <p:nvSpPr>
          <p:cNvPr id="155654" name="Content Placeholder 9"/>
          <p:cNvSpPr>
            <a:spLocks noGrp="1"/>
          </p:cNvSpPr>
          <p:nvPr>
            <p:ph idx="1"/>
          </p:nvPr>
        </p:nvSpPr>
        <p:spPr>
          <a:xfrm>
            <a:off x="457200" y="2865438"/>
            <a:ext cx="8229600" cy="3687762"/>
          </a:xfrm>
        </p:spPr>
        <p:txBody>
          <a:bodyPr/>
          <a:lstStyle/>
          <a:p>
            <a:pPr>
              <a:buFont typeface="Courier New" charset="0"/>
              <a:buChar char="o"/>
            </a:pPr>
            <a:r>
              <a:rPr lang="en-US" altLang="zh-TW" sz="2000">
                <a:ea typeface="PMingLiU" charset="-120"/>
              </a:rPr>
              <a:t>RIP sends routing-update messages at regular intervals. </a:t>
            </a:r>
          </a:p>
          <a:p>
            <a:pPr>
              <a:buFont typeface="Courier New" charset="0"/>
              <a:buChar char="o"/>
            </a:pPr>
            <a:r>
              <a:rPr lang="en-US" altLang="zh-TW" sz="2000">
                <a:ea typeface="PMingLiU" charset="-120"/>
              </a:rPr>
              <a:t>When a router receives a routing update that includes changes to an entry, it updates its routing table to reflect the new route. </a:t>
            </a:r>
          </a:p>
          <a:p>
            <a:pPr>
              <a:buFont typeface="Courier New" charset="0"/>
              <a:buChar char="o"/>
            </a:pPr>
            <a:r>
              <a:rPr lang="en-US" altLang="zh-TW" sz="2000">
                <a:ea typeface="PMingLiU" charset="-120"/>
              </a:rPr>
              <a:t>The received metric value for the path is increased by 1, and the source interface of the update is indicated as the next hop in the routing table. </a:t>
            </a:r>
          </a:p>
          <a:p>
            <a:pPr>
              <a:buFont typeface="Courier New" charset="0"/>
              <a:buChar char="o"/>
            </a:pPr>
            <a:r>
              <a:rPr lang="en-US" altLang="zh-TW" sz="2000">
                <a:ea typeface="PMingLiU" charset="-120"/>
              </a:rPr>
              <a:t>RIP routers maintain only the best route to a destination. </a:t>
            </a:r>
          </a:p>
          <a:p>
            <a:endParaRPr lang="en-US" altLang="zh-TW" sz="2000">
              <a:ea typeface="PMingLiU" charset="-120"/>
            </a:endParaRPr>
          </a:p>
          <a:p>
            <a:pPr>
              <a:buFont typeface="Courier New" charset="0"/>
              <a:buChar char="o"/>
            </a:pPr>
            <a:r>
              <a:rPr lang="en-US" altLang="zh-TW" sz="2000">
                <a:ea typeface="PMingLiU" charset="-120"/>
              </a:rPr>
              <a:t>A configurable item that affects convergence time is the update interval. The default RIP update interval in Cisco IOS is </a:t>
            </a:r>
            <a:r>
              <a:rPr lang="en-US" altLang="zh-TW" sz="2000" b="1" u="sng">
                <a:ea typeface="PMingLiU" charset="-120"/>
              </a:rPr>
              <a:t>30 seconds</a:t>
            </a:r>
            <a:r>
              <a:rPr lang="en-US" altLang="zh-TW" sz="2000">
                <a:ea typeface="PMingLiU" charset="-120"/>
              </a:rPr>
              <a:t>. </a:t>
            </a:r>
          </a:p>
          <a:p>
            <a:endParaRPr lang="en-US" altLang="zh-TW" sz="2000">
              <a:ea typeface="PMingLiU" charset="-120"/>
            </a:endParaRPr>
          </a:p>
          <a:p>
            <a:endParaRPr lang="en-US" altLang="en-US" sz="2000">
              <a:ea typeface="PMingLiU" charset="-120"/>
            </a:endParaRPr>
          </a:p>
        </p:txBody>
      </p:sp>
      <p:sp>
        <p:nvSpPr>
          <p:cNvPr id="15565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2067D606-A885-354F-85DC-85B67005C49B}" type="slidenum">
              <a:rPr lang="en-US" altLang="zh-TW" sz="1400"/>
              <a:pPr/>
              <a:t>137</a:t>
            </a:fld>
            <a:endParaRPr lang="en-US" altLang="zh-TW" sz="14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Picture 5" descr="20050928235908"/>
          <p:cNvPicPr>
            <a:picLocks noChangeAspect="1" noChangeArrowheads="1"/>
          </p:cNvPicPr>
          <p:nvPr/>
        </p:nvPicPr>
        <p:blipFill>
          <a:blip r:embed="rId2">
            <a:extLst>
              <a:ext uri="{28A0092B-C50C-407E-A947-70E740481C1C}">
                <a14:useLocalDpi xmlns:a14="http://schemas.microsoft.com/office/drawing/2010/main" val="0"/>
              </a:ext>
            </a:extLst>
          </a:blip>
          <a:srcRect l="1021" t="10661"/>
          <a:stretch>
            <a:fillRect/>
          </a:stretch>
        </p:blipFill>
        <p:spPr bwMode="auto">
          <a:xfrm>
            <a:off x="533400" y="712788"/>
            <a:ext cx="7391400"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4" name="Rectangle 6"/>
          <p:cNvSpPr>
            <a:spLocks noChangeArrowheads="1"/>
          </p:cNvSpPr>
          <p:nvPr/>
        </p:nvSpPr>
        <p:spPr bwMode="auto">
          <a:xfrm>
            <a:off x="381000" y="90488"/>
            <a:ext cx="4378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7.2.6 Troubleshooting RIP update issues </a:t>
            </a:r>
          </a:p>
        </p:txBody>
      </p:sp>
      <p:pic>
        <p:nvPicPr>
          <p:cNvPr id="156675" name="Picture 7" descr="ttt"/>
          <p:cNvPicPr>
            <a:picLocks noChangeAspect="1" noChangeArrowheads="1"/>
          </p:cNvPicPr>
          <p:nvPr/>
        </p:nvPicPr>
        <p:blipFill>
          <a:blip r:embed="rId3">
            <a:extLst>
              <a:ext uri="{28A0092B-C50C-407E-A947-70E740481C1C}">
                <a14:useLocalDpi xmlns:a14="http://schemas.microsoft.com/office/drawing/2010/main" val="0"/>
              </a:ext>
            </a:extLst>
          </a:blip>
          <a:srcRect t="3160"/>
          <a:stretch>
            <a:fillRect/>
          </a:stretch>
        </p:blipFill>
        <p:spPr bwMode="auto">
          <a:xfrm>
            <a:off x="704850" y="4267200"/>
            <a:ext cx="7115175"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6" name="Line 8"/>
          <p:cNvSpPr>
            <a:spLocks noChangeShapeType="1"/>
          </p:cNvSpPr>
          <p:nvPr/>
        </p:nvSpPr>
        <p:spPr bwMode="auto">
          <a:xfrm>
            <a:off x="4419600" y="3962400"/>
            <a:ext cx="12192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6677" name="Line 9"/>
          <p:cNvSpPr>
            <a:spLocks noChangeShapeType="1"/>
          </p:cNvSpPr>
          <p:nvPr/>
        </p:nvSpPr>
        <p:spPr bwMode="auto">
          <a:xfrm>
            <a:off x="5638800" y="6172200"/>
            <a:ext cx="12192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6678" name="Line 10"/>
          <p:cNvSpPr>
            <a:spLocks noChangeShapeType="1"/>
          </p:cNvSpPr>
          <p:nvPr/>
        </p:nvSpPr>
        <p:spPr bwMode="auto">
          <a:xfrm>
            <a:off x="4114800" y="4191000"/>
            <a:ext cx="1219200"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6679" name="Line 11"/>
          <p:cNvSpPr>
            <a:spLocks noChangeShapeType="1"/>
          </p:cNvSpPr>
          <p:nvPr/>
        </p:nvSpPr>
        <p:spPr bwMode="auto">
          <a:xfrm>
            <a:off x="5486400" y="6400800"/>
            <a:ext cx="1219200"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668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09365AF8-485B-D148-831C-BBCCAD1A03AB}" type="slidenum">
              <a:rPr lang="en-US" altLang="zh-TW" sz="1400"/>
              <a:pPr/>
              <a:t>138</a:t>
            </a:fld>
            <a:endParaRPr lang="en-US" altLang="zh-TW" sz="140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ChangeArrowheads="1"/>
          </p:cNvSpPr>
          <p:nvPr/>
        </p:nvSpPr>
        <p:spPr bwMode="auto">
          <a:xfrm>
            <a:off x="0" y="3246438"/>
            <a:ext cx="914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algn="ctr" eaLnBrk="1" hangingPunct="1">
              <a:spcBef>
                <a:spcPct val="0"/>
              </a:spcBef>
              <a:buFontTx/>
              <a:buNone/>
            </a:pPr>
            <a:r>
              <a:rPr lang="en-US" altLang="zh-TW" sz="2400">
                <a:latin typeface="Arial" charset="0"/>
              </a:rPr>
              <a:t>7.2.2 e-Lab Activity: RIP </a:t>
            </a:r>
          </a:p>
        </p:txBody>
      </p:sp>
      <p:sp>
        <p:nvSpPr>
          <p:cNvPr id="15769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27322CF8-9E69-7448-9F7A-B5B3A745C250}" type="slidenum">
              <a:rPr lang="en-US" altLang="zh-TW" sz="1400"/>
              <a:pPr/>
              <a:t>139</a:t>
            </a:fld>
            <a:endParaRPr lang="en-US" altLang="zh-TW"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2" descr="SP32-78"/>
          <p:cNvPicPr>
            <a:picLocks noChangeAspect="1" noChangeArrowheads="1"/>
          </p:cNvPicPr>
          <p:nvPr/>
        </p:nvPicPr>
        <p:blipFill>
          <a:blip r:embed="rId2">
            <a:extLst>
              <a:ext uri="{28A0092B-C50C-407E-A947-70E740481C1C}">
                <a14:useLocalDpi xmlns:a14="http://schemas.microsoft.com/office/drawing/2010/main" val="0"/>
              </a:ext>
            </a:extLst>
          </a:blip>
          <a:srcRect l="5000" t="10732" r="8333" b="8344"/>
          <a:stretch>
            <a:fillRect/>
          </a:stretch>
        </p:blipFill>
        <p:spPr bwMode="auto">
          <a:xfrm>
            <a:off x="0" y="152400"/>
            <a:ext cx="8915400"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8" name="Text Box 3"/>
          <p:cNvSpPr txBox="1">
            <a:spLocks noChangeArrowheads="1"/>
          </p:cNvSpPr>
          <p:nvPr/>
        </p:nvSpPr>
        <p:spPr bwMode="auto">
          <a:xfrm>
            <a:off x="2057400" y="6096000"/>
            <a:ext cx="4756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2400"/>
              <a:t>Modem Connection to Auxiliary Port</a:t>
            </a:r>
          </a:p>
        </p:txBody>
      </p:sp>
      <p:sp>
        <p:nvSpPr>
          <p:cNvPr id="2969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66EC25B3-F90E-5445-B3DF-72400929509A}" type="slidenum">
              <a:rPr lang="en-US" altLang="zh-TW" sz="1400"/>
              <a:pPr/>
              <a:t>14</a:t>
            </a:fld>
            <a:endParaRPr lang="en-US" altLang="zh-TW" sz="140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721" name="Group 4"/>
          <p:cNvGrpSpPr>
            <a:grpSpLocks/>
          </p:cNvGrpSpPr>
          <p:nvPr/>
        </p:nvGrpSpPr>
        <p:grpSpPr bwMode="auto">
          <a:xfrm>
            <a:off x="31750" y="476672"/>
            <a:ext cx="6632674" cy="5867400"/>
            <a:chOff x="0" y="0"/>
            <a:chExt cx="5645" cy="2480"/>
          </a:xfrm>
        </p:grpSpPr>
        <p:sp>
          <p:nvSpPr>
            <p:cNvPr id="158734" name="Rectangle 2"/>
            <p:cNvSpPr>
              <a:spLocks noChangeArrowheads="1"/>
            </p:cNvSpPr>
            <p:nvPr/>
          </p:nvSpPr>
          <p:spPr bwMode="auto">
            <a:xfrm>
              <a:off x="0" y="0"/>
              <a:ext cx="564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58735" name="Rectangle 3"/>
            <p:cNvSpPr>
              <a:spLocks noChangeArrowheads="1"/>
            </p:cNvSpPr>
            <p:nvPr/>
          </p:nvSpPr>
          <p:spPr bwMode="auto">
            <a:xfrm>
              <a:off x="158" y="0"/>
              <a:ext cx="5467" cy="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dirty="0">
                  <a:latin typeface="Arial" charset="0"/>
                </a:rPr>
                <a:t>Sometimes a router receives packets destined for an unknown subnet of a network that has directly connected subnets. </a:t>
              </a:r>
            </a:p>
            <a:p>
              <a:pPr>
                <a:spcBef>
                  <a:spcPct val="0"/>
                </a:spcBef>
                <a:buFontTx/>
                <a:buNone/>
              </a:pPr>
              <a:endParaRPr lang="en-US" altLang="zh-TW" sz="1800" dirty="0">
                <a:latin typeface="Arial" charset="0"/>
              </a:endParaRPr>
            </a:p>
            <a:p>
              <a:pPr>
                <a:spcBef>
                  <a:spcPct val="0"/>
                </a:spcBef>
                <a:buFontTx/>
                <a:buNone/>
              </a:pPr>
              <a:r>
                <a:rPr lang="en-US" altLang="zh-TW" sz="1800" dirty="0">
                  <a:latin typeface="Arial" charset="0"/>
                </a:rPr>
                <a:t>Use the </a:t>
              </a:r>
              <a:r>
                <a:rPr lang="en-US" altLang="zh-TW" sz="1800" b="1" dirty="0" err="1">
                  <a:latin typeface="Arial" charset="0"/>
                </a:rPr>
                <a:t>ip</a:t>
              </a:r>
              <a:r>
                <a:rPr lang="en-US" altLang="zh-TW" sz="1800" b="1" dirty="0">
                  <a:latin typeface="Arial" charset="0"/>
                </a:rPr>
                <a:t> classless</a:t>
              </a:r>
              <a:r>
                <a:rPr lang="en-US" altLang="zh-TW" sz="1800" dirty="0">
                  <a:latin typeface="Arial" charset="0"/>
                </a:rPr>
                <a:t> global configuration command to instruct the Cisco IOS software to forward these packets to the best </a:t>
              </a:r>
              <a:r>
                <a:rPr lang="en-US" altLang="zh-TW" sz="1800" dirty="0" err="1">
                  <a:latin typeface="Arial" charset="0"/>
                </a:rPr>
                <a:t>supernet</a:t>
              </a:r>
              <a:r>
                <a:rPr lang="en-US" altLang="zh-TW" sz="1800" dirty="0">
                  <a:latin typeface="Arial" charset="0"/>
                </a:rPr>
                <a:t> route. </a:t>
              </a:r>
            </a:p>
            <a:p>
              <a:pPr>
                <a:spcBef>
                  <a:spcPct val="0"/>
                </a:spcBef>
                <a:buFontTx/>
                <a:buNone/>
              </a:pPr>
              <a:endParaRPr lang="en-US" altLang="zh-TW" sz="1800" dirty="0">
                <a:latin typeface="Arial" charset="0"/>
              </a:endParaRPr>
            </a:p>
            <a:p>
              <a:pPr>
                <a:spcBef>
                  <a:spcPct val="0"/>
                </a:spcBef>
                <a:buFontTx/>
                <a:buNone/>
              </a:pPr>
              <a:r>
                <a:rPr lang="en-US" altLang="zh-TW" sz="1800" dirty="0">
                  <a:latin typeface="Arial" charset="0"/>
                </a:rPr>
                <a:t>For example, if an enterprise uses the entire subnet 10.10.0.0 /16, then a </a:t>
              </a:r>
              <a:r>
                <a:rPr lang="en-US" altLang="zh-TW" sz="1800" dirty="0" err="1">
                  <a:latin typeface="Arial" charset="0"/>
                </a:rPr>
                <a:t>supernet</a:t>
              </a:r>
              <a:r>
                <a:rPr lang="en-US" altLang="zh-TW" sz="1800" dirty="0">
                  <a:latin typeface="Arial" charset="0"/>
                </a:rPr>
                <a:t> route for 10.10.10.0 /24 would be 10.10.0.0 /16. </a:t>
              </a:r>
            </a:p>
            <a:p>
              <a:pPr>
                <a:spcBef>
                  <a:spcPct val="0"/>
                </a:spcBef>
                <a:buFontTx/>
                <a:buNone/>
              </a:pPr>
              <a:endParaRPr lang="en-US" altLang="zh-TW" sz="1800" dirty="0">
                <a:latin typeface="Arial" charset="0"/>
              </a:endParaRPr>
            </a:p>
            <a:p>
              <a:pPr>
                <a:spcBef>
                  <a:spcPct val="0"/>
                </a:spcBef>
                <a:buFontTx/>
                <a:buNone/>
              </a:pPr>
              <a:r>
                <a:rPr lang="en-US" altLang="zh-TW" sz="1800" dirty="0">
                  <a:latin typeface="Arial" charset="0"/>
                </a:rPr>
                <a:t>The </a:t>
              </a:r>
              <a:r>
                <a:rPr lang="en-US" altLang="zh-TW" sz="1800" b="1" dirty="0" err="1">
                  <a:latin typeface="Arial" charset="0"/>
                </a:rPr>
                <a:t>ip</a:t>
              </a:r>
              <a:r>
                <a:rPr lang="en-US" altLang="zh-TW" sz="1800" b="1" dirty="0">
                  <a:latin typeface="Arial" charset="0"/>
                </a:rPr>
                <a:t> classless</a:t>
              </a:r>
              <a:r>
                <a:rPr lang="en-US" altLang="zh-TW" sz="1800" dirty="0">
                  <a:latin typeface="Arial" charset="0"/>
                </a:rPr>
                <a:t> command is enabled by default in Cisco IOS Software Release 11.3 and later. To disable this feature, use the </a:t>
              </a:r>
              <a:r>
                <a:rPr lang="en-US" altLang="zh-TW" sz="1800" b="1" dirty="0">
                  <a:latin typeface="Arial" charset="0"/>
                </a:rPr>
                <a:t>no</a:t>
              </a:r>
              <a:r>
                <a:rPr lang="en-US" altLang="zh-TW" sz="1800" dirty="0">
                  <a:latin typeface="Arial" charset="0"/>
                </a:rPr>
                <a:t> form of this command. </a:t>
              </a:r>
            </a:p>
            <a:p>
              <a:pPr>
                <a:spcBef>
                  <a:spcPct val="0"/>
                </a:spcBef>
                <a:buFontTx/>
                <a:buNone/>
              </a:pPr>
              <a:endParaRPr lang="en-US" altLang="zh-TW" sz="1800" dirty="0">
                <a:latin typeface="Arial" charset="0"/>
              </a:endParaRPr>
            </a:p>
            <a:p>
              <a:pPr>
                <a:spcBef>
                  <a:spcPct val="0"/>
                </a:spcBef>
                <a:buFontTx/>
                <a:buNone/>
              </a:pPr>
              <a:r>
                <a:rPr lang="en-US" altLang="zh-TW" sz="1800" u="sng" dirty="0">
                  <a:latin typeface="Arial" charset="0"/>
                </a:rPr>
                <a:t>When this feature is disabled</a:t>
              </a:r>
              <a:r>
                <a:rPr lang="en-US" altLang="zh-TW" sz="1800" dirty="0">
                  <a:latin typeface="Arial" charset="0"/>
                </a:rPr>
                <a:t> any packets received that are destined for a subnet that falls within the subnetwork addressing scheme of </a:t>
              </a:r>
              <a:r>
                <a:rPr lang="en-US" altLang="zh-TW" sz="1800" u="sng" dirty="0">
                  <a:latin typeface="Arial" charset="0"/>
                </a:rPr>
                <a:t>the router will be discarded.</a:t>
              </a:r>
              <a:endParaRPr lang="en-US" altLang="zh-TW" sz="1800" dirty="0">
                <a:latin typeface="Arial" charset="0"/>
              </a:endParaRPr>
            </a:p>
            <a:p>
              <a:pPr>
                <a:spcBef>
                  <a:spcPct val="0"/>
                </a:spcBef>
                <a:buFontTx/>
                <a:buNone/>
              </a:pPr>
              <a:endParaRPr lang="en-US" altLang="zh-TW" sz="1800" dirty="0">
                <a:latin typeface="Arial" charset="0"/>
              </a:endParaRPr>
            </a:p>
            <a:p>
              <a:pPr>
                <a:spcBef>
                  <a:spcPct val="0"/>
                </a:spcBef>
                <a:buFontTx/>
                <a:buNone/>
              </a:pPr>
              <a:r>
                <a:rPr lang="en-US" altLang="zh-TW" sz="1800" u="sng" dirty="0">
                  <a:latin typeface="Arial" charset="0"/>
                </a:rPr>
                <a:t>IP classless only affects the operation of the forwarding processes in IOS. IP classless does not affect the way the routing table is built. </a:t>
              </a:r>
              <a:endParaRPr lang="en-US" altLang="zh-TW" sz="1800" dirty="0">
                <a:latin typeface="Arial" charset="0"/>
              </a:endParaRPr>
            </a:p>
          </p:txBody>
        </p:sp>
      </p:grpSp>
      <p:sp>
        <p:nvSpPr>
          <p:cNvPr id="158722" name="Rectangle 5"/>
          <p:cNvSpPr>
            <a:spLocks noChangeArrowheads="1"/>
          </p:cNvSpPr>
          <p:nvPr/>
        </p:nvSpPr>
        <p:spPr bwMode="auto">
          <a:xfrm>
            <a:off x="0" y="14288"/>
            <a:ext cx="914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b="1">
                <a:latin typeface="Arial" charset="0"/>
              </a:rPr>
              <a:t>7.2.3 Using the ip classless command </a:t>
            </a:r>
          </a:p>
        </p:txBody>
      </p:sp>
      <p:sp>
        <p:nvSpPr>
          <p:cNvPr id="158723" name="Oval 6"/>
          <p:cNvSpPr>
            <a:spLocks noChangeArrowheads="1"/>
          </p:cNvSpPr>
          <p:nvPr/>
        </p:nvSpPr>
        <p:spPr bwMode="auto">
          <a:xfrm>
            <a:off x="7282521" y="2064123"/>
            <a:ext cx="914400" cy="8382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58724" name="Line 7"/>
          <p:cNvSpPr>
            <a:spLocks noChangeShapeType="1"/>
          </p:cNvSpPr>
          <p:nvPr/>
        </p:nvSpPr>
        <p:spPr bwMode="auto">
          <a:xfrm flipH="1" flipV="1">
            <a:off x="7206321" y="1530723"/>
            <a:ext cx="228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8725" name="Line 8"/>
          <p:cNvSpPr>
            <a:spLocks noChangeShapeType="1"/>
          </p:cNvSpPr>
          <p:nvPr/>
        </p:nvSpPr>
        <p:spPr bwMode="auto">
          <a:xfrm flipV="1">
            <a:off x="8044521" y="1530723"/>
            <a:ext cx="228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8726" name="Line 9"/>
          <p:cNvSpPr>
            <a:spLocks noChangeShapeType="1"/>
          </p:cNvSpPr>
          <p:nvPr/>
        </p:nvSpPr>
        <p:spPr bwMode="auto">
          <a:xfrm flipH="1" flipV="1">
            <a:off x="7739721" y="2902323"/>
            <a:ext cx="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8727" name="Text Box 11"/>
          <p:cNvSpPr txBox="1">
            <a:spLocks noChangeArrowheads="1"/>
          </p:cNvSpPr>
          <p:nvPr/>
        </p:nvSpPr>
        <p:spPr bwMode="auto">
          <a:xfrm>
            <a:off x="6085705" y="1196752"/>
            <a:ext cx="16081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000" dirty="0">
                <a:latin typeface="Arial" charset="0"/>
              </a:rPr>
              <a:t>10.10.0.0/16</a:t>
            </a:r>
          </a:p>
        </p:txBody>
      </p:sp>
      <p:sp>
        <p:nvSpPr>
          <p:cNvPr id="158728" name="Text Box 10"/>
          <p:cNvSpPr txBox="1">
            <a:spLocks noChangeArrowheads="1"/>
          </p:cNvSpPr>
          <p:nvPr/>
        </p:nvSpPr>
        <p:spPr bwMode="auto">
          <a:xfrm>
            <a:off x="6901521" y="3435723"/>
            <a:ext cx="1723549" cy="369332"/>
          </a:xfrm>
          <a:prstGeom prst="rect">
            <a:avLst/>
          </a:prstGeom>
          <a:solidFill>
            <a:schemeClr val="bg1"/>
          </a:solidFill>
          <a:ln w="9525">
            <a:solidFill>
              <a:schemeClr val="tx1"/>
            </a:solidFill>
            <a:miter lim="800000"/>
            <a:headEnd/>
            <a:tailEnd/>
          </a:ln>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10.10.10.99/24</a:t>
            </a:r>
          </a:p>
        </p:txBody>
      </p:sp>
      <p:sp>
        <p:nvSpPr>
          <p:cNvPr id="158729" name="Text Box 12"/>
          <p:cNvSpPr txBox="1">
            <a:spLocks noChangeArrowheads="1"/>
          </p:cNvSpPr>
          <p:nvPr/>
        </p:nvSpPr>
        <p:spPr bwMode="auto">
          <a:xfrm>
            <a:off x="7790011" y="1168203"/>
            <a:ext cx="13227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000" dirty="0">
                <a:latin typeface="Arial" charset="0"/>
              </a:rPr>
              <a:t>5.5.0.0/16</a:t>
            </a:r>
          </a:p>
        </p:txBody>
      </p:sp>
      <p:sp>
        <p:nvSpPr>
          <p:cNvPr id="158730" name="Text Box 13"/>
          <p:cNvSpPr txBox="1">
            <a:spLocks noChangeArrowheads="1"/>
          </p:cNvSpPr>
          <p:nvPr/>
        </p:nvSpPr>
        <p:spPr bwMode="auto">
          <a:xfrm>
            <a:off x="7282521" y="2216523"/>
            <a:ext cx="1066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1600">
                <a:latin typeface="Arial" charset="0"/>
              </a:rPr>
              <a:t>To s0 or discard?</a:t>
            </a:r>
          </a:p>
        </p:txBody>
      </p:sp>
      <p:sp>
        <p:nvSpPr>
          <p:cNvPr id="158731" name="Text Box 14"/>
          <p:cNvSpPr txBox="1">
            <a:spLocks noChangeArrowheads="1"/>
          </p:cNvSpPr>
          <p:nvPr/>
        </p:nvSpPr>
        <p:spPr bwMode="auto">
          <a:xfrm>
            <a:off x="6977721" y="1802186"/>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2400">
                <a:latin typeface="Arial" charset="0"/>
              </a:rPr>
              <a:t>s0        s1</a:t>
            </a:r>
          </a:p>
        </p:txBody>
      </p:sp>
      <p:sp>
        <p:nvSpPr>
          <p:cNvPr id="2" name="TextBox 1"/>
          <p:cNvSpPr txBox="1"/>
          <p:nvPr/>
        </p:nvSpPr>
        <p:spPr>
          <a:xfrm>
            <a:off x="6977721" y="5101601"/>
            <a:ext cx="1869135" cy="584775"/>
          </a:xfrm>
          <a:prstGeom prst="rect">
            <a:avLst/>
          </a:prstGeom>
          <a:noFill/>
        </p:spPr>
        <p:txBody>
          <a:bodyPr wrap="square" rtlCol="0">
            <a:spAutoFit/>
          </a:bodyPr>
          <a:lstStyle/>
          <a:p>
            <a:r>
              <a:rPr lang="en-US" sz="1600" i="1" dirty="0"/>
              <a:t>How about using </a:t>
            </a:r>
            <a:r>
              <a:rPr lang="en-US" sz="1600" i="1"/>
              <a:t>default route?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Picture 5" descr="200509282357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346325"/>
            <a:ext cx="632460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6" name="Rectangle 6"/>
          <p:cNvSpPr>
            <a:spLocks noChangeArrowheads="1"/>
          </p:cNvSpPr>
          <p:nvPr/>
        </p:nvSpPr>
        <p:spPr bwMode="auto">
          <a:xfrm>
            <a:off x="76200" y="76200"/>
            <a:ext cx="89154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 typeface="Courier New" charset="0"/>
              <a:buChar char="o"/>
            </a:pPr>
            <a:r>
              <a:rPr lang="en-US" altLang="zh-TW" sz="1800" dirty="0">
                <a:latin typeface="Arial" charset="0"/>
              </a:rPr>
              <a:t>The router only uses the default route if the </a:t>
            </a:r>
            <a:r>
              <a:rPr lang="en-US" altLang="zh-TW" sz="1800" b="1" u="sng" dirty="0">
                <a:latin typeface="Arial" charset="0"/>
              </a:rPr>
              <a:t>major network</a:t>
            </a:r>
            <a:r>
              <a:rPr lang="en-US" altLang="zh-TW" sz="1800" dirty="0">
                <a:latin typeface="Arial" charset="0"/>
              </a:rPr>
              <a:t> destination does not exist in the routing table. </a:t>
            </a:r>
          </a:p>
          <a:p>
            <a:pPr eaLnBrk="1" hangingPunct="1">
              <a:spcBef>
                <a:spcPct val="0"/>
              </a:spcBef>
              <a:buFont typeface="Courier New" charset="0"/>
              <a:buChar char="o"/>
            </a:pPr>
            <a:r>
              <a:rPr lang="en-US" altLang="zh-TW" sz="1800" dirty="0">
                <a:latin typeface="Arial" charset="0"/>
              </a:rPr>
              <a:t>A router by default assumes that </a:t>
            </a:r>
            <a:r>
              <a:rPr lang="en-US" altLang="zh-TW" sz="1800" b="1" u="sng" dirty="0">
                <a:latin typeface="Arial" charset="0"/>
              </a:rPr>
              <a:t>all subnets</a:t>
            </a:r>
            <a:r>
              <a:rPr lang="en-US" altLang="zh-TW" sz="1800" dirty="0">
                <a:latin typeface="Arial" charset="0"/>
              </a:rPr>
              <a:t> of a directly connected network should be </a:t>
            </a:r>
            <a:r>
              <a:rPr lang="en-US" altLang="zh-TW" sz="1800" b="1" u="sng" dirty="0">
                <a:latin typeface="Arial" charset="0"/>
              </a:rPr>
              <a:t>present</a:t>
            </a:r>
            <a:r>
              <a:rPr lang="en-US" altLang="zh-TW" sz="1800" dirty="0">
                <a:latin typeface="Arial" charset="0"/>
              </a:rPr>
              <a:t> in the routing table. </a:t>
            </a:r>
          </a:p>
          <a:p>
            <a:pPr eaLnBrk="1" hangingPunct="1">
              <a:spcBef>
                <a:spcPct val="0"/>
              </a:spcBef>
              <a:buFont typeface="Courier New" charset="0"/>
              <a:buChar char="o"/>
            </a:pPr>
            <a:r>
              <a:rPr lang="en-US" altLang="zh-TW" sz="1800" dirty="0">
                <a:latin typeface="Arial" charset="0"/>
              </a:rPr>
              <a:t>If a packet is received with </a:t>
            </a:r>
            <a:r>
              <a:rPr lang="en-US" altLang="zh-TW" sz="1800" b="1" dirty="0">
                <a:latin typeface="Arial" charset="0"/>
              </a:rPr>
              <a:t>an unknown subnet </a:t>
            </a:r>
            <a:r>
              <a:rPr lang="en-US" altLang="zh-TW" sz="1800" dirty="0">
                <a:latin typeface="Arial" charset="0"/>
              </a:rPr>
              <a:t>of a directly attached network, the router assumes that the subnet does not exist. </a:t>
            </a:r>
          </a:p>
          <a:p>
            <a:pPr eaLnBrk="1" hangingPunct="1">
              <a:spcBef>
                <a:spcPct val="0"/>
              </a:spcBef>
              <a:buFont typeface="Courier New" charset="0"/>
              <a:buChar char="o"/>
            </a:pPr>
            <a:r>
              <a:rPr lang="en-US" altLang="zh-TW" sz="1800" b="1" u="sng" dirty="0">
                <a:latin typeface="Arial" charset="0"/>
              </a:rPr>
              <a:t>So the router will drop the packet even if there is a default route.</a:t>
            </a:r>
            <a:r>
              <a:rPr lang="en-US" altLang="zh-TW" sz="1800" dirty="0">
                <a:latin typeface="Arial" charset="0"/>
              </a:rPr>
              <a:t> </a:t>
            </a:r>
          </a:p>
          <a:p>
            <a:pPr eaLnBrk="1" hangingPunct="1">
              <a:spcBef>
                <a:spcPct val="0"/>
              </a:spcBef>
              <a:buFont typeface="Courier New" charset="0"/>
              <a:buChar char="o"/>
            </a:pPr>
            <a:r>
              <a:rPr lang="en-US" altLang="zh-TW" sz="1800" dirty="0">
                <a:latin typeface="Arial" charset="0"/>
              </a:rPr>
              <a:t>To resolve this problem, configure </a:t>
            </a:r>
            <a:r>
              <a:rPr lang="en-US" altLang="zh-TW" sz="1800" b="1" dirty="0" err="1">
                <a:latin typeface="Arial" charset="0"/>
              </a:rPr>
              <a:t>ip</a:t>
            </a:r>
            <a:r>
              <a:rPr lang="en-US" altLang="zh-TW" sz="1800" b="1" dirty="0">
                <a:latin typeface="Arial" charset="0"/>
              </a:rPr>
              <a:t> classless</a:t>
            </a:r>
            <a:r>
              <a:rPr lang="en-US" altLang="zh-TW" sz="1800" dirty="0">
                <a:latin typeface="Arial" charset="0"/>
              </a:rPr>
              <a:t> on the router. </a:t>
            </a:r>
          </a:p>
        </p:txBody>
      </p:sp>
      <p:sp>
        <p:nvSpPr>
          <p:cNvPr id="15974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4E1D5448-1152-B44D-9683-1ABAA5C932B3}" type="slidenum">
              <a:rPr lang="en-US" altLang="zh-TW" sz="1400"/>
              <a:pPr/>
              <a:t>141</a:t>
            </a:fld>
            <a:endParaRPr lang="en-US" altLang="zh-TW" sz="140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5" descr="200509282357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8600"/>
            <a:ext cx="7488238" cy="510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70" name="Picture 6" descr="20050928235755"/>
          <p:cNvPicPr>
            <a:picLocks noChangeAspect="1" noChangeArrowheads="1"/>
          </p:cNvPicPr>
          <p:nvPr/>
        </p:nvPicPr>
        <p:blipFill>
          <a:blip r:embed="rId3">
            <a:extLst>
              <a:ext uri="{28A0092B-C50C-407E-A947-70E740481C1C}">
                <a14:useLocalDpi xmlns:a14="http://schemas.microsoft.com/office/drawing/2010/main" val="0"/>
              </a:ext>
            </a:extLst>
          </a:blip>
          <a:srcRect t="5440" b="69196"/>
          <a:stretch>
            <a:fillRect/>
          </a:stretch>
        </p:blipFill>
        <p:spPr bwMode="auto">
          <a:xfrm>
            <a:off x="685800" y="5334000"/>
            <a:ext cx="74882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1"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F03EE0D9-8EBF-C849-8760-170B85722F5F}" type="slidenum">
              <a:rPr lang="en-US" altLang="zh-TW" sz="1400"/>
              <a:pPr/>
              <a:t>142</a:t>
            </a:fld>
            <a:endParaRPr lang="en-US" altLang="zh-TW" sz="140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Picture 5" descr="20050928235758"/>
          <p:cNvPicPr>
            <a:picLocks noChangeAspect="1" noChangeArrowheads="1"/>
          </p:cNvPicPr>
          <p:nvPr/>
        </p:nvPicPr>
        <p:blipFill>
          <a:blip r:embed="rId2">
            <a:extLst>
              <a:ext uri="{28A0092B-C50C-407E-A947-70E740481C1C}">
                <a14:useLocalDpi xmlns:a14="http://schemas.microsoft.com/office/drawing/2010/main" val="0"/>
              </a:ext>
            </a:extLst>
          </a:blip>
          <a:srcRect b="8864"/>
          <a:stretch>
            <a:fillRect/>
          </a:stretch>
        </p:blipFill>
        <p:spPr bwMode="auto">
          <a:xfrm>
            <a:off x="1219200" y="2452688"/>
            <a:ext cx="7086600"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1794" name="Group 10"/>
          <p:cNvGrpSpPr>
            <a:grpSpLocks/>
          </p:cNvGrpSpPr>
          <p:nvPr/>
        </p:nvGrpSpPr>
        <p:grpSpPr bwMode="auto">
          <a:xfrm>
            <a:off x="1588" y="90488"/>
            <a:ext cx="8228012" cy="366712"/>
            <a:chOff x="0" y="231"/>
            <a:chExt cx="5183" cy="231"/>
          </a:xfrm>
        </p:grpSpPr>
        <p:sp>
          <p:nvSpPr>
            <p:cNvPr id="161799" name="Rectangle 7"/>
            <p:cNvSpPr>
              <a:spLocks noChangeArrowheads="1"/>
            </p:cNvSpPr>
            <p:nvPr/>
          </p:nvSpPr>
          <p:spPr bwMode="auto">
            <a:xfrm>
              <a:off x="0" y="231"/>
              <a:ext cx="4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b="1">
                  <a:latin typeface="Arial" charset="0"/>
                </a:rPr>
                <a:t>  </a:t>
              </a:r>
            </a:p>
          </p:txBody>
        </p:sp>
        <p:sp>
          <p:nvSpPr>
            <p:cNvPr id="161800" name="Rectangle 9"/>
            <p:cNvSpPr>
              <a:spLocks noChangeArrowheads="1"/>
            </p:cNvSpPr>
            <p:nvPr/>
          </p:nvSpPr>
          <p:spPr bwMode="auto">
            <a:xfrm>
              <a:off x="400" y="231"/>
              <a:ext cx="478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b="1">
                  <a:latin typeface="Arial" charset="0"/>
                </a:rPr>
                <a:t>7.2.4 Common RIP configuration issues</a:t>
              </a:r>
            </a:p>
          </p:txBody>
        </p:sp>
      </p:grpSp>
      <p:sp>
        <p:nvSpPr>
          <p:cNvPr id="161795" name="AutoShape 8" descr="transdot"/>
          <p:cNvSpPr>
            <a:spLocks noChangeAspect="1" noChangeArrowheads="1"/>
          </p:cNvSpPr>
          <p:nvPr/>
        </p:nvSpPr>
        <p:spPr bwMode="auto">
          <a:xfrm>
            <a:off x="155575" y="3475038"/>
            <a:ext cx="34925" cy="1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61796" name="Rectangle 11"/>
          <p:cNvSpPr>
            <a:spLocks noChangeArrowheads="1"/>
          </p:cNvSpPr>
          <p:nvPr/>
        </p:nvSpPr>
        <p:spPr bwMode="auto">
          <a:xfrm>
            <a:off x="0" y="476250"/>
            <a:ext cx="9144000" cy="280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 typeface="Courier New" charset="0"/>
              <a:buChar char="o"/>
            </a:pPr>
            <a:r>
              <a:rPr lang="en-US" altLang="zh-TW" sz="1600">
                <a:latin typeface="Arial" charset="0"/>
              </a:rPr>
              <a:t>Holddown timers help prevent counting to infinity but also increase convergence time. </a:t>
            </a:r>
          </a:p>
          <a:p>
            <a:pPr eaLnBrk="1" hangingPunct="1">
              <a:spcBef>
                <a:spcPct val="0"/>
              </a:spcBef>
              <a:buFont typeface="Courier New" charset="0"/>
              <a:buChar char="o"/>
            </a:pPr>
            <a:r>
              <a:rPr lang="en-US" altLang="zh-TW" sz="1600">
                <a:latin typeface="Arial" charset="0"/>
              </a:rPr>
              <a:t>The default holddown for RIP is </a:t>
            </a:r>
            <a:r>
              <a:rPr lang="en-US" altLang="zh-TW" sz="1600" b="1" u="sng">
                <a:latin typeface="Arial" charset="0"/>
              </a:rPr>
              <a:t>180</a:t>
            </a:r>
            <a:r>
              <a:rPr lang="en-US" altLang="zh-TW" sz="1600">
                <a:latin typeface="Arial" charset="0"/>
              </a:rPr>
              <a:t> seconds. </a:t>
            </a:r>
          </a:p>
          <a:p>
            <a:pPr eaLnBrk="1" hangingPunct="1">
              <a:spcBef>
                <a:spcPct val="0"/>
              </a:spcBef>
              <a:buFont typeface="Courier New" charset="0"/>
              <a:buChar char="o"/>
            </a:pPr>
            <a:r>
              <a:rPr lang="en-US" altLang="zh-TW" sz="1600">
                <a:latin typeface="Arial" charset="0"/>
              </a:rPr>
              <a:t>This will prevent any inferior route from being updated but may also prevent a valid alternative route from being installed. </a:t>
            </a:r>
          </a:p>
          <a:p>
            <a:pPr eaLnBrk="1" hangingPunct="1">
              <a:spcBef>
                <a:spcPct val="0"/>
              </a:spcBef>
              <a:buFont typeface="Courier New" charset="0"/>
              <a:buChar char="o"/>
            </a:pPr>
            <a:r>
              <a:rPr lang="en-US" altLang="zh-TW" sz="1600">
                <a:latin typeface="Arial" charset="0"/>
              </a:rPr>
              <a:t>The holddown timer can be decreased to speed up convergence but should be done with caution. </a:t>
            </a:r>
          </a:p>
          <a:p>
            <a:pPr eaLnBrk="1" hangingPunct="1">
              <a:spcBef>
                <a:spcPct val="0"/>
              </a:spcBef>
              <a:buFont typeface="Courier New" charset="0"/>
              <a:buChar char="o"/>
            </a:pPr>
            <a:r>
              <a:rPr lang="en-US" altLang="zh-TW" sz="1600" u="sng">
                <a:latin typeface="Arial" charset="0"/>
              </a:rPr>
              <a:t>Ideally, the timer should be set just longer than the longest possible update time for the internetwork. </a:t>
            </a:r>
          </a:p>
          <a:p>
            <a:pPr eaLnBrk="1" hangingPunct="1">
              <a:spcBef>
                <a:spcPct val="0"/>
              </a:spcBef>
              <a:buFont typeface="Courier New" charset="0"/>
              <a:buChar char="o"/>
            </a:pPr>
            <a:r>
              <a:rPr lang="en-US" altLang="zh-TW" sz="1600">
                <a:latin typeface="Arial" charset="0"/>
              </a:rPr>
              <a:t>In the example in Figure, the loop consists of four routers. If each router has an update time of 30 seconds, the longest loop would be 120 seconds. Therefore, the holddown timer should be set to slightly more than 120 seconds. </a:t>
            </a:r>
          </a:p>
        </p:txBody>
      </p:sp>
      <p:sp>
        <p:nvSpPr>
          <p:cNvPr id="161797" name="AutoShape 12" descr="Box_1"/>
          <p:cNvSpPr>
            <a:spLocks noChangeAspect="1" noChangeArrowheads="1"/>
          </p:cNvSpPr>
          <p:nvPr/>
        </p:nvSpPr>
        <p:spPr bwMode="auto">
          <a:xfrm>
            <a:off x="7448550" y="3429000"/>
            <a:ext cx="1365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2400">
              <a:latin typeface="Arial" charset="0"/>
            </a:endParaRPr>
          </a:p>
        </p:txBody>
      </p:sp>
      <p:sp>
        <p:nvSpPr>
          <p:cNvPr id="16179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81FE8DDE-F82A-0141-A302-58320775205E}" type="slidenum">
              <a:rPr lang="en-US" altLang="zh-TW" sz="1400"/>
              <a:pPr/>
              <a:t>143</a:t>
            </a:fld>
            <a:endParaRPr lang="en-US" altLang="zh-TW" sz="140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5" descr="20050928235821"/>
          <p:cNvPicPr>
            <a:picLocks noChangeAspect="1" noChangeArrowheads="1"/>
          </p:cNvPicPr>
          <p:nvPr/>
        </p:nvPicPr>
        <p:blipFill>
          <a:blip r:embed="rId2">
            <a:extLst>
              <a:ext uri="{28A0092B-C50C-407E-A947-70E740481C1C}">
                <a14:useLocalDpi xmlns:a14="http://schemas.microsoft.com/office/drawing/2010/main" val="0"/>
              </a:ext>
            </a:extLst>
          </a:blip>
          <a:srcRect t="38423" b="43843"/>
          <a:stretch>
            <a:fillRect/>
          </a:stretch>
        </p:blipFill>
        <p:spPr bwMode="auto">
          <a:xfrm>
            <a:off x="381000" y="609600"/>
            <a:ext cx="75596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18" name="Picture 6" descr="20050928235824"/>
          <p:cNvPicPr>
            <a:picLocks noChangeAspect="1" noChangeArrowheads="1"/>
          </p:cNvPicPr>
          <p:nvPr/>
        </p:nvPicPr>
        <p:blipFill>
          <a:blip r:embed="rId3">
            <a:extLst>
              <a:ext uri="{28A0092B-C50C-407E-A947-70E740481C1C}">
                <a14:useLocalDpi xmlns:a14="http://schemas.microsoft.com/office/drawing/2010/main" val="0"/>
              </a:ext>
            </a:extLst>
          </a:blip>
          <a:srcRect t="27661" b="25496"/>
          <a:stretch>
            <a:fillRect/>
          </a:stretch>
        </p:blipFill>
        <p:spPr bwMode="auto">
          <a:xfrm>
            <a:off x="228600" y="3962400"/>
            <a:ext cx="76327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19" name="Picture 7" descr="20050928235825"/>
          <p:cNvPicPr>
            <a:picLocks noChangeAspect="1" noChangeArrowheads="1"/>
          </p:cNvPicPr>
          <p:nvPr/>
        </p:nvPicPr>
        <p:blipFill>
          <a:blip r:embed="rId4">
            <a:extLst>
              <a:ext uri="{28A0092B-C50C-407E-A947-70E740481C1C}">
                <a14:useLocalDpi xmlns:a14="http://schemas.microsoft.com/office/drawing/2010/main" val="0"/>
              </a:ext>
            </a:extLst>
          </a:blip>
          <a:srcRect t="27661" b="35742"/>
          <a:stretch>
            <a:fillRect/>
          </a:stretch>
        </p:blipFill>
        <p:spPr bwMode="auto">
          <a:xfrm>
            <a:off x="228600" y="1828800"/>
            <a:ext cx="76327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AD291A02-8334-DC47-9902-F294E6BA881D}" type="slidenum">
              <a:rPr lang="en-US" altLang="zh-TW" sz="1400"/>
              <a:pPr/>
              <a:t>144</a:t>
            </a:fld>
            <a:endParaRPr lang="en-US" altLang="zh-TW" sz="140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Picture 5" descr="200509282358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549275"/>
            <a:ext cx="7705725"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2" name="Rectangle 6"/>
          <p:cNvSpPr>
            <a:spLocks noChangeArrowheads="1"/>
          </p:cNvSpPr>
          <p:nvPr/>
        </p:nvSpPr>
        <p:spPr bwMode="auto">
          <a:xfrm>
            <a:off x="900113" y="620713"/>
            <a:ext cx="35258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7.2.5 Verifying RIP configuration </a:t>
            </a:r>
          </a:p>
        </p:txBody>
      </p:sp>
      <p:graphicFrame>
        <p:nvGraphicFramePr>
          <p:cNvPr id="163843" name="Object 2"/>
          <p:cNvGraphicFramePr>
            <a:graphicFrameLocks noChangeAspect="1"/>
          </p:cNvGraphicFramePr>
          <p:nvPr/>
        </p:nvGraphicFramePr>
        <p:xfrm>
          <a:off x="539750" y="5638800"/>
          <a:ext cx="7488238" cy="1196975"/>
        </p:xfrm>
        <a:graphic>
          <a:graphicData uri="http://schemas.openxmlformats.org/presentationml/2006/ole">
            <mc:AlternateContent xmlns:mc="http://schemas.openxmlformats.org/markup-compatibility/2006">
              <mc:Choice xmlns:v="urn:schemas-microsoft-com:vml" Requires="v">
                <p:oleObj spid="_x0000_s163879" name="Bitmap Image" r:id="rId4" imgW="5409524" imgH="857143" progId="Paint.Picture">
                  <p:embed/>
                </p:oleObj>
              </mc:Choice>
              <mc:Fallback>
                <p:oleObj name="Bitmap Image" r:id="rId4" imgW="5409524" imgH="857143" progId="Paint.Picture">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5638800"/>
                        <a:ext cx="7488238"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6384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2CEFD540-7964-D547-89B9-F9B148CE8602}" type="slidenum">
              <a:rPr lang="en-US" altLang="zh-TW" sz="1400"/>
              <a:pPr/>
              <a:t>145</a:t>
            </a:fld>
            <a:endParaRPr lang="en-US" altLang="zh-TW" sz="140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Picture 5" descr="200509282358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0"/>
            <a:ext cx="7632700" cy="520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4866" name="Object 2"/>
          <p:cNvGraphicFramePr>
            <a:graphicFrameLocks noChangeAspect="1"/>
          </p:cNvGraphicFramePr>
          <p:nvPr/>
        </p:nvGraphicFramePr>
        <p:xfrm>
          <a:off x="538163" y="4581525"/>
          <a:ext cx="7489825" cy="1941513"/>
        </p:xfrm>
        <a:graphic>
          <a:graphicData uri="http://schemas.openxmlformats.org/presentationml/2006/ole">
            <mc:AlternateContent xmlns:mc="http://schemas.openxmlformats.org/markup-compatibility/2006">
              <mc:Choice xmlns:v="urn:schemas-microsoft-com:vml" Requires="v">
                <p:oleObj spid="_x0000_s164902" name="Bitmap Image" r:id="rId4" imgW="5439534" imgH="1409897" progId="Paint.Picture">
                  <p:embed/>
                </p:oleObj>
              </mc:Choice>
              <mc:Fallback>
                <p:oleObj name="Bitmap Image" r:id="rId4" imgW="5439534" imgH="1409897" progId="Paint.Picture">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163" y="4581525"/>
                        <a:ext cx="7489825" cy="194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6486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22C7835B-1ACE-1046-91FB-F2B700869547}" type="slidenum">
              <a:rPr lang="en-US" altLang="zh-TW" sz="1400"/>
              <a:pPr/>
              <a:t>146</a:t>
            </a:fld>
            <a:endParaRPr lang="en-US" altLang="zh-TW" sz="140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Picture 5" descr="20050928235922"/>
          <p:cNvPicPr>
            <a:picLocks noChangeAspect="1" noChangeArrowheads="1"/>
          </p:cNvPicPr>
          <p:nvPr/>
        </p:nvPicPr>
        <p:blipFill>
          <a:blip r:embed="rId2">
            <a:extLst>
              <a:ext uri="{28A0092B-C50C-407E-A947-70E740481C1C}">
                <a14:useLocalDpi xmlns:a14="http://schemas.microsoft.com/office/drawing/2010/main" val="0"/>
              </a:ext>
            </a:extLst>
          </a:blip>
          <a:srcRect b="6404"/>
          <a:stretch>
            <a:fillRect/>
          </a:stretch>
        </p:blipFill>
        <p:spPr bwMode="auto">
          <a:xfrm>
            <a:off x="611188" y="1985963"/>
            <a:ext cx="7632700" cy="487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0" name="Rectangle 6"/>
          <p:cNvSpPr>
            <a:spLocks noChangeArrowheads="1"/>
          </p:cNvSpPr>
          <p:nvPr/>
        </p:nvSpPr>
        <p:spPr bwMode="auto">
          <a:xfrm>
            <a:off x="755650" y="1147138"/>
            <a:ext cx="75612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000">
                <a:latin typeface="Arial" charset="0"/>
              </a:rPr>
              <a:t>the </a:t>
            </a:r>
            <a:r>
              <a:rPr lang="en-US" altLang="zh-TW" sz="2000" b="1">
                <a:latin typeface="Arial" charset="0"/>
              </a:rPr>
              <a:t>passive-interface</a:t>
            </a:r>
            <a:r>
              <a:rPr lang="en-US" altLang="zh-TW" sz="2000">
                <a:latin typeface="Arial" charset="0"/>
              </a:rPr>
              <a:t> </a:t>
            </a:r>
            <a:r>
              <a:rPr lang="en-US" altLang="en-US" sz="2000">
                <a:latin typeface="Arial" charset="0"/>
              </a:rPr>
              <a:t>command prevents the transmission of routing updates through a router interface</a:t>
            </a:r>
            <a:r>
              <a:rPr lang="en-US" altLang="zh-TW" sz="2000">
                <a:latin typeface="Arial" charset="0"/>
              </a:rPr>
              <a:t>, but the router continues to listen and use routing updates from that neighbor. </a:t>
            </a:r>
          </a:p>
        </p:txBody>
      </p:sp>
      <p:sp>
        <p:nvSpPr>
          <p:cNvPr id="165891" name="Rectangle 7"/>
          <p:cNvSpPr>
            <a:spLocks noChangeArrowheads="1"/>
          </p:cNvSpPr>
          <p:nvPr/>
        </p:nvSpPr>
        <p:spPr bwMode="auto">
          <a:xfrm>
            <a:off x="395288" y="333375"/>
            <a:ext cx="564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7.2.7 Preventing routing updates through an interface </a:t>
            </a:r>
          </a:p>
        </p:txBody>
      </p:sp>
      <p:sp>
        <p:nvSpPr>
          <p:cNvPr id="16589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F922C3BA-A40C-804E-B32D-658C9AC39252}" type="slidenum">
              <a:rPr lang="en-US" altLang="zh-TW" sz="1400"/>
              <a:pPr/>
              <a:t>147</a:t>
            </a:fld>
            <a:endParaRPr lang="en-US" altLang="zh-TW" sz="140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Picture 5" descr="20050928235925"/>
          <p:cNvPicPr>
            <a:picLocks noChangeAspect="1" noChangeArrowheads="1"/>
          </p:cNvPicPr>
          <p:nvPr/>
        </p:nvPicPr>
        <p:blipFill>
          <a:blip r:embed="rId2">
            <a:extLst>
              <a:ext uri="{28A0092B-C50C-407E-A947-70E740481C1C}">
                <a14:useLocalDpi xmlns:a14="http://schemas.microsoft.com/office/drawing/2010/main" val="0"/>
              </a:ext>
            </a:extLst>
          </a:blip>
          <a:srcRect b="9039"/>
          <a:stretch>
            <a:fillRect/>
          </a:stretch>
        </p:blipFill>
        <p:spPr bwMode="auto">
          <a:xfrm>
            <a:off x="611188" y="2033588"/>
            <a:ext cx="7777162"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4" name="Rectangle 6"/>
          <p:cNvSpPr>
            <a:spLocks noChangeArrowheads="1"/>
          </p:cNvSpPr>
          <p:nvPr/>
        </p:nvSpPr>
        <p:spPr bwMode="auto">
          <a:xfrm>
            <a:off x="755650" y="902812"/>
            <a:ext cx="813593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lang="en-US" altLang="zh-TW" sz="1800">
                <a:latin typeface="Arial" charset="0"/>
              </a:rPr>
              <a:t>RIP is capable of load balancing over as many as </a:t>
            </a:r>
            <a:r>
              <a:rPr lang="en-US" altLang="zh-TW" sz="1800" b="1" u="sng">
                <a:solidFill>
                  <a:srgbClr val="FF0000"/>
                </a:solidFill>
                <a:latin typeface="Arial" charset="0"/>
              </a:rPr>
              <a:t>six</a:t>
            </a:r>
            <a:r>
              <a:rPr lang="en-US" altLang="zh-TW" sz="1800">
                <a:latin typeface="Arial" charset="0"/>
              </a:rPr>
              <a:t> equal-cost paths. </a:t>
            </a:r>
          </a:p>
          <a:p>
            <a:pPr eaLnBrk="1" hangingPunct="1">
              <a:spcBef>
                <a:spcPct val="0"/>
              </a:spcBef>
            </a:pPr>
            <a:r>
              <a:rPr lang="en-US" altLang="zh-TW" sz="1800" dirty="0">
                <a:latin typeface="Arial" charset="0"/>
              </a:rPr>
              <a:t>The default is </a:t>
            </a:r>
            <a:r>
              <a:rPr lang="en-US" altLang="zh-TW" sz="1800" u="sng" dirty="0">
                <a:solidFill>
                  <a:srgbClr val="FF0000"/>
                </a:solidFill>
                <a:latin typeface="Arial" charset="0"/>
              </a:rPr>
              <a:t>four</a:t>
            </a:r>
            <a:r>
              <a:rPr lang="en-US" altLang="zh-TW" sz="1800" dirty="0">
                <a:latin typeface="Arial" charset="0"/>
              </a:rPr>
              <a:t> paths. RIP performs what is referred to as “round robin” load balancing. </a:t>
            </a:r>
          </a:p>
          <a:p>
            <a:pPr eaLnBrk="1" hangingPunct="1">
              <a:spcBef>
                <a:spcPct val="0"/>
              </a:spcBef>
            </a:pPr>
            <a:r>
              <a:rPr lang="en-US" altLang="zh-TW" sz="1800" dirty="0">
                <a:latin typeface="Arial" charset="0"/>
              </a:rPr>
              <a:t>Since the metric for RIP is hop count, the speed of the links is not considered. So, the 56-Kbps path will be given the same preference as the 155-Mbps path. </a:t>
            </a:r>
          </a:p>
        </p:txBody>
      </p:sp>
      <p:sp>
        <p:nvSpPr>
          <p:cNvPr id="166915" name="Rectangle 7"/>
          <p:cNvSpPr>
            <a:spLocks noChangeArrowheads="1"/>
          </p:cNvSpPr>
          <p:nvPr/>
        </p:nvSpPr>
        <p:spPr bwMode="auto">
          <a:xfrm>
            <a:off x="684213" y="333375"/>
            <a:ext cx="32845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7.2.8 Load balancing with RIP </a:t>
            </a:r>
          </a:p>
        </p:txBody>
      </p:sp>
      <p:sp>
        <p:nvSpPr>
          <p:cNvPr id="16691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9C031CBB-9722-8A47-95AB-31B76CD8B98A}" type="slidenum">
              <a:rPr lang="en-US" altLang="zh-TW" sz="1400"/>
              <a:pPr/>
              <a:t>148</a:t>
            </a:fld>
            <a:endParaRPr lang="en-US" altLang="zh-TW" sz="140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Picture 5" descr="200509282359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303338"/>
            <a:ext cx="7632700"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8" name="Rectangle 6"/>
          <p:cNvSpPr>
            <a:spLocks noChangeArrowheads="1"/>
          </p:cNvSpPr>
          <p:nvPr/>
        </p:nvSpPr>
        <p:spPr bwMode="auto">
          <a:xfrm>
            <a:off x="539750" y="333375"/>
            <a:ext cx="4581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7.2.9 Load balancing across multiple paths </a:t>
            </a:r>
          </a:p>
        </p:txBody>
      </p:sp>
      <p:sp>
        <p:nvSpPr>
          <p:cNvPr id="167939" name="Rectangle 7"/>
          <p:cNvSpPr>
            <a:spLocks noChangeArrowheads="1"/>
          </p:cNvSpPr>
          <p:nvPr/>
        </p:nvSpPr>
        <p:spPr bwMode="auto">
          <a:xfrm>
            <a:off x="468313" y="1163638"/>
            <a:ext cx="7416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When a router learns multiple routes to a specific network, the route with the lowest administrative distance is installed in the routing table. </a:t>
            </a:r>
          </a:p>
        </p:txBody>
      </p:sp>
      <p:sp>
        <p:nvSpPr>
          <p:cNvPr id="16794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2C34DDEA-4F33-4E4B-AA7A-DFF6243D5E3F}" type="slidenum">
              <a:rPr lang="en-US" altLang="zh-TW" sz="1400"/>
              <a:pPr/>
              <a:t>149</a:t>
            </a:fld>
            <a:endParaRPr lang="en-US" altLang="zh-TW"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2" descr="SP32-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990600"/>
            <a:ext cx="7696200" cy="531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2" name="Rectangle 3"/>
          <p:cNvSpPr>
            <a:spLocks noChangeArrowheads="1"/>
          </p:cNvSpPr>
          <p:nvPr/>
        </p:nvSpPr>
        <p:spPr bwMode="auto">
          <a:xfrm>
            <a:off x="304800" y="304800"/>
            <a:ext cx="241935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200">
                <a:latin typeface="Helvetica" charset="0"/>
              </a:rPr>
              <a:t>1.2.5 C</a:t>
            </a:r>
            <a:r>
              <a:rPr kumimoji="0" lang="en-US" altLang="en-US" sz="1300">
                <a:latin typeface="Arial" charset="0"/>
              </a:rPr>
              <a:t>onsole port connections</a:t>
            </a:r>
          </a:p>
        </p:txBody>
      </p:sp>
      <p:sp>
        <p:nvSpPr>
          <p:cNvPr id="3072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F6AB1B1E-B23B-1143-A997-E00937C31FDD}" type="slidenum">
              <a:rPr lang="en-US" altLang="zh-TW" sz="1400"/>
              <a:pPr/>
              <a:t>15</a:t>
            </a:fld>
            <a:endParaRPr lang="en-US" altLang="zh-TW" sz="140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5" descr="20050928235933"/>
          <p:cNvPicPr>
            <a:picLocks noChangeAspect="1" noChangeArrowheads="1"/>
          </p:cNvPicPr>
          <p:nvPr/>
        </p:nvPicPr>
        <p:blipFill>
          <a:blip r:embed="rId2">
            <a:extLst>
              <a:ext uri="{28A0092B-C50C-407E-A947-70E740481C1C}">
                <a14:useLocalDpi xmlns:a14="http://schemas.microsoft.com/office/drawing/2010/main" val="0"/>
              </a:ext>
            </a:extLst>
          </a:blip>
          <a:srcRect b="4785"/>
          <a:stretch>
            <a:fillRect/>
          </a:stretch>
        </p:blipFill>
        <p:spPr bwMode="auto">
          <a:xfrm>
            <a:off x="2484438" y="3257550"/>
            <a:ext cx="554513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Rectangle 6"/>
          <p:cNvSpPr>
            <a:spLocks noChangeArrowheads="1"/>
          </p:cNvSpPr>
          <p:nvPr/>
        </p:nvSpPr>
        <p:spPr bwMode="auto">
          <a:xfrm>
            <a:off x="142875" y="173435"/>
            <a:ext cx="8893175"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285750" indent="-285750">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 typeface="Courier New" charset="0"/>
              <a:buChar char="o"/>
            </a:pPr>
            <a:r>
              <a:rPr lang="en-US" altLang="zh-TW" sz="1800" dirty="0">
                <a:latin typeface="Arial" charset="0"/>
              </a:rPr>
              <a:t>If same AD, the path with lowest cost will be chosen.</a:t>
            </a:r>
          </a:p>
          <a:p>
            <a:pPr eaLnBrk="1" hangingPunct="1">
              <a:spcBef>
                <a:spcPct val="0"/>
              </a:spcBef>
              <a:buFont typeface="Courier New" charset="0"/>
              <a:buChar char="o"/>
            </a:pPr>
            <a:r>
              <a:rPr lang="en-US" altLang="zh-TW" sz="1800" dirty="0">
                <a:latin typeface="Arial" charset="0"/>
              </a:rPr>
              <a:t>E.g., Router E chooses the second path, since 20 &lt; 30 and 45. </a:t>
            </a:r>
          </a:p>
          <a:p>
            <a:pPr eaLnBrk="1" hangingPunct="1">
              <a:spcBef>
                <a:spcPct val="0"/>
              </a:spcBef>
            </a:pPr>
            <a:endParaRPr lang="en-US" altLang="zh-TW" sz="1800" dirty="0">
              <a:latin typeface="Arial" charset="0"/>
            </a:endParaRPr>
          </a:p>
          <a:p>
            <a:pPr eaLnBrk="1" hangingPunct="1">
              <a:spcBef>
                <a:spcPct val="0"/>
              </a:spcBef>
              <a:buFont typeface="Courier New" charset="0"/>
              <a:buChar char="o"/>
            </a:pPr>
            <a:r>
              <a:rPr lang="en-US" altLang="zh-TW" sz="1800" dirty="0">
                <a:latin typeface="Arial" charset="0"/>
              </a:rPr>
              <a:t>If there’re paths with the same AD and cost, load-balancing can occur. </a:t>
            </a:r>
          </a:p>
          <a:p>
            <a:pPr eaLnBrk="1" hangingPunct="1">
              <a:spcBef>
                <a:spcPct val="0"/>
              </a:spcBef>
            </a:pPr>
            <a:endParaRPr lang="en-US" altLang="zh-TW" sz="1800" dirty="0">
              <a:latin typeface="Arial" charset="0"/>
            </a:endParaRPr>
          </a:p>
          <a:p>
            <a:pPr eaLnBrk="1" hangingPunct="1">
              <a:spcBef>
                <a:spcPct val="0"/>
              </a:spcBef>
              <a:buFont typeface="Courier New" charset="0"/>
              <a:buChar char="o"/>
            </a:pPr>
            <a:r>
              <a:rPr lang="en-US" altLang="zh-TW" sz="1800" dirty="0">
                <a:latin typeface="Arial" charset="0"/>
              </a:rPr>
              <a:t>(The costs may need to be manually configured in order to achieve load balancing.) </a:t>
            </a:r>
          </a:p>
          <a:p>
            <a:pPr eaLnBrk="1" hangingPunct="1">
              <a:spcBef>
                <a:spcPct val="0"/>
              </a:spcBef>
            </a:pPr>
            <a:endParaRPr lang="en-US" altLang="zh-TW" sz="1800" dirty="0">
              <a:latin typeface="Arial" charset="0"/>
            </a:endParaRPr>
          </a:p>
          <a:p>
            <a:pPr eaLnBrk="1" hangingPunct="1">
              <a:spcBef>
                <a:spcPct val="0"/>
              </a:spcBef>
              <a:buFont typeface="Courier New" charset="0"/>
              <a:buChar char="o"/>
            </a:pPr>
            <a:r>
              <a:rPr lang="en-US" altLang="zh-TW" sz="1800" dirty="0">
                <a:latin typeface="Arial" charset="0"/>
              </a:rPr>
              <a:t>Cisco IOS imposes a limit of up to six equal cost routes in a routing table, but some IGPs have their own limitations. </a:t>
            </a:r>
          </a:p>
          <a:p>
            <a:pPr eaLnBrk="1" hangingPunct="1">
              <a:spcBef>
                <a:spcPct val="0"/>
              </a:spcBef>
              <a:buFont typeface="Courier New" charset="0"/>
              <a:buChar char="o"/>
            </a:pPr>
            <a:r>
              <a:rPr lang="en-US" altLang="zh-TW" sz="1800" dirty="0">
                <a:latin typeface="Arial" charset="0"/>
              </a:rPr>
              <a:t>EIGRP allows up to four equal cost routes. </a:t>
            </a:r>
          </a:p>
          <a:p>
            <a:pPr eaLnBrk="1" hangingPunct="1">
              <a:spcBef>
                <a:spcPct val="0"/>
              </a:spcBef>
            </a:pPr>
            <a:endParaRPr lang="en-US" altLang="zh-TW" sz="1800" dirty="0">
              <a:latin typeface="Arial" charset="0"/>
            </a:endParaRPr>
          </a:p>
          <a:p>
            <a:pPr eaLnBrk="1" hangingPunct="1">
              <a:spcBef>
                <a:spcPct val="0"/>
              </a:spcBef>
              <a:buFont typeface="Courier New" charset="0"/>
              <a:buChar char="o"/>
            </a:pPr>
            <a:r>
              <a:rPr lang="en-US" altLang="zh-TW" sz="1800" dirty="0">
                <a:latin typeface="Arial" charset="0"/>
              </a:rPr>
              <a:t>Router(</a:t>
            </a:r>
            <a:r>
              <a:rPr lang="en-US" altLang="zh-TW" sz="1800" dirty="0" err="1">
                <a:latin typeface="Arial" charset="0"/>
              </a:rPr>
              <a:t>config</a:t>
            </a:r>
            <a:r>
              <a:rPr lang="en-US" altLang="zh-TW" sz="1800" dirty="0">
                <a:latin typeface="Arial" charset="0"/>
              </a:rPr>
              <a:t>-router)# </a:t>
            </a:r>
            <a:r>
              <a:rPr lang="en-US" altLang="zh-TW" sz="1800" b="1" dirty="0">
                <a:latin typeface="Arial" charset="0"/>
              </a:rPr>
              <a:t>maximum-paths</a:t>
            </a:r>
            <a:r>
              <a:rPr lang="en-US" altLang="zh-TW" sz="1800" dirty="0">
                <a:latin typeface="Arial" charset="0"/>
              </a:rPr>
              <a:t> [</a:t>
            </a:r>
            <a:r>
              <a:rPr lang="en-US" altLang="zh-TW" sz="1800" i="1" dirty="0">
                <a:latin typeface="Arial" charset="0"/>
              </a:rPr>
              <a:t>number </a:t>
            </a:r>
            <a:r>
              <a:rPr lang="en-US" altLang="zh-TW" sz="1800" dirty="0">
                <a:latin typeface="Arial" charset="0"/>
              </a:rPr>
              <a:t>] </a:t>
            </a:r>
          </a:p>
          <a:p>
            <a:pPr eaLnBrk="1" hangingPunct="1">
              <a:spcBef>
                <a:spcPct val="0"/>
              </a:spcBef>
            </a:pPr>
            <a:endParaRPr lang="en-US" altLang="zh-TW" sz="1800" dirty="0">
              <a:latin typeface="Arial" charset="0"/>
            </a:endParaRPr>
          </a:p>
        </p:txBody>
      </p:sp>
      <p:sp>
        <p:nvSpPr>
          <p:cNvPr id="16896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50202223-9C0B-324E-8313-077ECFE34E85}" type="slidenum">
              <a:rPr lang="en-US" altLang="zh-TW" sz="1400"/>
              <a:pPr/>
              <a:t>150</a:t>
            </a:fld>
            <a:endParaRPr lang="en-US" altLang="zh-TW" sz="140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3"/>
          <p:cNvSpPr>
            <a:spLocks noGrp="1" noChangeArrowheads="1"/>
          </p:cNvSpPr>
          <p:nvPr>
            <p:ph type="body" idx="1"/>
          </p:nvPr>
        </p:nvSpPr>
        <p:spPr/>
        <p:txBody>
          <a:bodyPr/>
          <a:lstStyle/>
          <a:p>
            <a:pPr eaLnBrk="1" hangingPunct="1">
              <a:lnSpc>
                <a:spcPct val="90000"/>
              </a:lnSpc>
              <a:buFont typeface="Courier New" charset="0"/>
              <a:buChar char="o"/>
            </a:pPr>
            <a:r>
              <a:rPr lang="en-US" altLang="en-US" sz="2400" dirty="0">
                <a:ea typeface="PMingLiU" charset="-120"/>
              </a:rPr>
              <a:t>Two methods of load balancing for IP packets. </a:t>
            </a:r>
          </a:p>
          <a:p>
            <a:pPr eaLnBrk="1" hangingPunct="1">
              <a:lnSpc>
                <a:spcPct val="90000"/>
              </a:lnSpc>
              <a:buFont typeface="Courier New" charset="0"/>
              <a:buChar char="o"/>
            </a:pPr>
            <a:r>
              <a:rPr lang="en-US" altLang="en-US" sz="2400" dirty="0">
                <a:ea typeface="PMingLiU" charset="-120"/>
              </a:rPr>
              <a:t>per-packet:</a:t>
            </a:r>
          </a:p>
          <a:p>
            <a:pPr lvl="1" eaLnBrk="1" hangingPunct="1">
              <a:lnSpc>
                <a:spcPct val="90000"/>
              </a:lnSpc>
            </a:pPr>
            <a:r>
              <a:rPr lang="en-US" altLang="en-US" sz="2000" dirty="0">
                <a:ea typeface="PMingLiU" charset="-120"/>
              </a:rPr>
              <a:t>the router will alternate paths on a per-packet basis.</a:t>
            </a:r>
          </a:p>
          <a:p>
            <a:pPr eaLnBrk="1" hangingPunct="1">
              <a:lnSpc>
                <a:spcPct val="90000"/>
              </a:lnSpc>
              <a:buFont typeface="Courier New" charset="0"/>
              <a:buChar char="o"/>
            </a:pPr>
            <a:r>
              <a:rPr lang="en-US" altLang="en-US" sz="2400" dirty="0">
                <a:ea typeface="PMingLiU" charset="-120"/>
              </a:rPr>
              <a:t>per-destination:</a:t>
            </a:r>
          </a:p>
          <a:p>
            <a:pPr lvl="1" eaLnBrk="1" hangingPunct="1">
              <a:lnSpc>
                <a:spcPct val="90000"/>
              </a:lnSpc>
            </a:pPr>
            <a:r>
              <a:rPr lang="en-US" altLang="en-US" sz="2000" dirty="0">
                <a:ea typeface="PMingLiU" charset="-120"/>
              </a:rPr>
              <a:t>All packets that are bound for a specific host will take the same path.</a:t>
            </a:r>
          </a:p>
          <a:p>
            <a:pPr lvl="1" eaLnBrk="1" hangingPunct="1">
              <a:lnSpc>
                <a:spcPct val="90000"/>
              </a:lnSpc>
            </a:pPr>
            <a:r>
              <a:rPr lang="en-US" altLang="en-US" sz="2000" dirty="0">
                <a:ea typeface="PMingLiU" charset="-120"/>
              </a:rPr>
              <a:t>Packets bound for a different host on the same network may use an alternate route. </a:t>
            </a:r>
          </a:p>
          <a:p>
            <a:pPr eaLnBrk="1" hangingPunct="1">
              <a:lnSpc>
                <a:spcPct val="90000"/>
              </a:lnSpc>
              <a:buFont typeface="Courier New" charset="0"/>
              <a:buChar char="o"/>
            </a:pPr>
            <a:r>
              <a:rPr lang="en-US" altLang="en-US" sz="2400" dirty="0">
                <a:ea typeface="PMingLiU" charset="-120"/>
              </a:rPr>
              <a:t>By default the router uses per-destination load balancing, also called </a:t>
            </a:r>
            <a:r>
              <a:rPr lang="en-US" altLang="en-US" sz="2400" u="sng" dirty="0">
                <a:ea typeface="PMingLiU" charset="-120"/>
              </a:rPr>
              <a:t>fast switching</a:t>
            </a:r>
            <a:r>
              <a:rPr lang="en-US" altLang="en-US" sz="2400" dirty="0">
                <a:ea typeface="PMingLiU" charset="-120"/>
              </a:rPr>
              <a:t>. </a:t>
            </a:r>
          </a:p>
          <a:p>
            <a:pPr lvl="1" eaLnBrk="1" hangingPunct="1">
              <a:lnSpc>
                <a:spcPct val="90000"/>
              </a:lnSpc>
            </a:pPr>
            <a:r>
              <a:rPr lang="en-US" altLang="en-US" sz="2000" dirty="0">
                <a:ea typeface="PMingLiU" charset="-120"/>
              </a:rPr>
              <a:t>To disable fast switching, use the </a:t>
            </a:r>
            <a:r>
              <a:rPr lang="en-US" altLang="en-US" sz="2000" b="1" u="sng" dirty="0">
                <a:ea typeface="PMingLiU" charset="-120"/>
              </a:rPr>
              <a:t>no </a:t>
            </a:r>
            <a:r>
              <a:rPr lang="en-US" altLang="en-US" sz="2000" b="1" u="sng" dirty="0" err="1">
                <a:ea typeface="PMingLiU" charset="-120"/>
              </a:rPr>
              <a:t>ip</a:t>
            </a:r>
            <a:r>
              <a:rPr lang="en-US" altLang="en-US" sz="2000" b="1" u="sng" dirty="0">
                <a:ea typeface="PMingLiU" charset="-120"/>
              </a:rPr>
              <a:t> route-cache</a:t>
            </a:r>
            <a:r>
              <a:rPr lang="en-US" altLang="en-US" sz="2000" dirty="0">
                <a:ea typeface="PMingLiU" charset="-120"/>
              </a:rPr>
              <a:t> command. </a:t>
            </a:r>
          </a:p>
          <a:p>
            <a:pPr lvl="1" eaLnBrk="1" hangingPunct="1">
              <a:lnSpc>
                <a:spcPct val="90000"/>
              </a:lnSpc>
            </a:pPr>
            <a:r>
              <a:rPr lang="en-US" altLang="en-US" sz="2000" dirty="0">
                <a:ea typeface="PMingLiU" charset="-120"/>
              </a:rPr>
              <a:t>Using this command will cause traffic to be load balanced on a per-packet basis.</a:t>
            </a:r>
          </a:p>
        </p:txBody>
      </p:sp>
      <p:sp>
        <p:nvSpPr>
          <p:cNvPr id="16998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C5859112-CB55-D344-B915-C93DDBFADD10}" type="slidenum">
              <a:rPr lang="en-US" altLang="zh-TW" sz="1400"/>
              <a:pPr/>
              <a:t>151</a:t>
            </a:fld>
            <a:endParaRPr lang="en-US" altLang="zh-TW" sz="140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5"/>
          <p:cNvSpPr>
            <a:spLocks noChangeArrowheads="1"/>
          </p:cNvSpPr>
          <p:nvPr/>
        </p:nvSpPr>
        <p:spPr bwMode="auto">
          <a:xfrm>
            <a:off x="1812925" y="3229739"/>
            <a:ext cx="67816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000">
                <a:latin typeface="Arial" charset="0"/>
              </a:rPr>
              <a:t>7.2.9 e-Lab Activity: Load Balancing Across Multiple Paths</a:t>
            </a:r>
          </a:p>
        </p:txBody>
      </p:sp>
      <p:sp>
        <p:nvSpPr>
          <p:cNvPr id="17101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30799C4C-791D-2C48-BB1C-D474937F1D39}" type="slidenum">
              <a:rPr lang="en-US" altLang="zh-TW" sz="1400"/>
              <a:pPr/>
              <a:t>152</a:t>
            </a:fld>
            <a:endParaRPr lang="en-US" altLang="zh-TW" sz="140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3" name="Object 2"/>
          <p:cNvGraphicFramePr>
            <a:graphicFrameLocks noGrp="1" noChangeAspect="1"/>
          </p:cNvGraphicFramePr>
          <p:nvPr>
            <p:ph sz="half" idx="1"/>
          </p:nvPr>
        </p:nvGraphicFramePr>
        <p:xfrm>
          <a:off x="990600" y="588963"/>
          <a:ext cx="7086600" cy="3473450"/>
        </p:xfrm>
        <a:graphic>
          <a:graphicData uri="http://schemas.openxmlformats.org/presentationml/2006/ole">
            <mc:AlternateContent xmlns:mc="http://schemas.openxmlformats.org/markup-compatibility/2006">
              <mc:Choice xmlns:v="urn:schemas-microsoft-com:vml" Requires="v">
                <p:oleObj spid="_x0000_s172106" name="Bitmap Image" r:id="rId3" imgW="5323810" imgH="2610214" progId="Paint.Picture">
                  <p:embed/>
                </p:oleObj>
              </mc:Choice>
              <mc:Fallback>
                <p:oleObj name="Bitmap Image" r:id="rId3" imgW="5323810" imgH="2610214"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588963"/>
                        <a:ext cx="7086600" cy="347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2034" name="Object 3"/>
          <p:cNvGraphicFramePr>
            <a:graphicFrameLocks noGrp="1" noChangeAspect="1"/>
          </p:cNvGraphicFramePr>
          <p:nvPr>
            <p:ph sz="half" idx="2"/>
          </p:nvPr>
        </p:nvGraphicFramePr>
        <p:xfrm>
          <a:off x="1108075" y="4038600"/>
          <a:ext cx="6892925" cy="1790700"/>
        </p:xfrm>
        <a:graphic>
          <a:graphicData uri="http://schemas.openxmlformats.org/presentationml/2006/ole">
            <mc:AlternateContent xmlns:mc="http://schemas.openxmlformats.org/markup-compatibility/2006">
              <mc:Choice xmlns:v="urn:schemas-microsoft-com:vml" Requires="v">
                <p:oleObj spid="_x0000_s172107" name="Bitmap Image" r:id="rId5" imgW="5180952" imgH="1352381" progId="Paint.Picture">
                  <p:embed/>
                </p:oleObj>
              </mc:Choice>
              <mc:Fallback>
                <p:oleObj name="Bitmap Image" r:id="rId5" imgW="5180952" imgH="1352381" progId="Paint.Picture">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8075" y="4038600"/>
                        <a:ext cx="6892925"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2035" name="Rectangle 9"/>
          <p:cNvSpPr>
            <a:spLocks noChangeArrowheads="1"/>
          </p:cNvSpPr>
          <p:nvPr/>
        </p:nvSpPr>
        <p:spPr bwMode="auto">
          <a:xfrm>
            <a:off x="304800" y="228600"/>
            <a:ext cx="4237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7.2.10 Integrating static routes with RIP </a:t>
            </a:r>
          </a:p>
        </p:txBody>
      </p:sp>
      <p:sp>
        <p:nvSpPr>
          <p:cNvPr id="172036" name="Text Box 10"/>
          <p:cNvSpPr txBox="1">
            <a:spLocks noChangeArrowheads="1"/>
          </p:cNvSpPr>
          <p:nvPr/>
        </p:nvSpPr>
        <p:spPr bwMode="auto">
          <a:xfrm>
            <a:off x="1127125" y="6138863"/>
            <a:ext cx="5508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2400">
                <a:latin typeface="Arial" charset="0"/>
              </a:rPr>
              <a:t>The static route is assigned a higher AD on purpose.</a:t>
            </a:r>
          </a:p>
        </p:txBody>
      </p:sp>
      <p:cxnSp>
        <p:nvCxnSpPr>
          <p:cNvPr id="172037" name="Straight Arrow Connector 6"/>
          <p:cNvCxnSpPr>
            <a:cxnSpLocks noChangeShapeType="1"/>
          </p:cNvCxnSpPr>
          <p:nvPr/>
        </p:nvCxnSpPr>
        <p:spPr bwMode="auto">
          <a:xfrm>
            <a:off x="381000" y="3573016"/>
            <a:ext cx="609600" cy="1588"/>
          </a:xfrm>
          <a:prstGeom prst="straightConnector1">
            <a:avLst/>
          </a:prstGeom>
          <a:noFill/>
          <a:ln w="5715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72038" name="Straight Arrow Connector 7"/>
          <p:cNvCxnSpPr>
            <a:cxnSpLocks noChangeShapeType="1"/>
          </p:cNvCxnSpPr>
          <p:nvPr/>
        </p:nvCxnSpPr>
        <p:spPr bwMode="auto">
          <a:xfrm>
            <a:off x="304800" y="5301208"/>
            <a:ext cx="1295400" cy="1587"/>
          </a:xfrm>
          <a:prstGeom prst="straightConnector1">
            <a:avLst/>
          </a:prstGeom>
          <a:noFill/>
          <a:ln w="571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17203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3C44CD64-A72D-FC47-BD79-5E9EA92E3F14}" type="slidenum">
              <a:rPr lang="en-US" altLang="zh-TW" sz="1400"/>
              <a:pPr/>
              <a:t>153</a:t>
            </a:fld>
            <a:endParaRPr lang="en-US" altLang="zh-TW" sz="140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7" name="Picture 5" descr="20050928235939"/>
          <p:cNvPicPr>
            <a:picLocks noChangeAspect="1" noChangeArrowheads="1"/>
          </p:cNvPicPr>
          <p:nvPr/>
        </p:nvPicPr>
        <p:blipFill>
          <a:blip r:embed="rId3">
            <a:extLst>
              <a:ext uri="{28A0092B-C50C-407E-A947-70E740481C1C}">
                <a14:useLocalDpi xmlns:a14="http://schemas.microsoft.com/office/drawing/2010/main" val="0"/>
              </a:ext>
            </a:extLst>
          </a:blip>
          <a:srcRect b="42465"/>
          <a:stretch>
            <a:fillRect/>
          </a:stretch>
        </p:blipFill>
        <p:spPr bwMode="auto">
          <a:xfrm>
            <a:off x="685800" y="1447800"/>
            <a:ext cx="7705725"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3058" name="Object 2"/>
          <p:cNvGraphicFramePr>
            <a:graphicFrameLocks noChangeAspect="1"/>
          </p:cNvGraphicFramePr>
          <p:nvPr/>
        </p:nvGraphicFramePr>
        <p:xfrm>
          <a:off x="973138" y="4437063"/>
          <a:ext cx="7272337" cy="1738312"/>
        </p:xfrm>
        <a:graphic>
          <a:graphicData uri="http://schemas.openxmlformats.org/presentationml/2006/ole">
            <mc:AlternateContent xmlns:mc="http://schemas.openxmlformats.org/markup-compatibility/2006">
              <mc:Choice xmlns:v="urn:schemas-microsoft-com:vml" Requires="v">
                <p:oleObj spid="_x0000_s173095" name="Bitmap Image" r:id="rId4" imgW="5257143" imgH="1257476" progId="Paint.Picture">
                  <p:embed/>
                </p:oleObj>
              </mc:Choice>
              <mc:Fallback>
                <p:oleObj name="Bitmap Image" r:id="rId4" imgW="5257143" imgH="1257476" progId="Paint.Picture">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138" y="4437063"/>
                        <a:ext cx="7272337" cy="173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73059" name="Text Box 7"/>
          <p:cNvSpPr txBox="1">
            <a:spLocks noChangeArrowheads="1"/>
          </p:cNvSpPr>
          <p:nvPr/>
        </p:nvSpPr>
        <p:spPr bwMode="auto">
          <a:xfrm>
            <a:off x="1547813" y="5661025"/>
            <a:ext cx="3529012"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1800">
                <a:latin typeface="Arial" charset="0"/>
              </a:rPr>
              <a:t> S        172.16.0.0/16  [130/1]      </a:t>
            </a:r>
          </a:p>
        </p:txBody>
      </p:sp>
      <p:sp>
        <p:nvSpPr>
          <p:cNvPr id="17306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2B204F26-CA2A-8E4A-8B31-2E9DEA0C0BA4}" type="slidenum">
              <a:rPr lang="en-US" altLang="zh-TW" sz="1400"/>
              <a:pPr/>
              <a:t>154</a:t>
            </a:fld>
            <a:endParaRPr lang="en-US" altLang="zh-TW" sz="1400"/>
          </a:p>
        </p:txBody>
      </p:sp>
      <p:cxnSp>
        <p:nvCxnSpPr>
          <p:cNvPr id="6" name="Straight Arrow Connector 7"/>
          <p:cNvCxnSpPr>
            <a:cxnSpLocks noChangeShapeType="1"/>
          </p:cNvCxnSpPr>
          <p:nvPr/>
        </p:nvCxnSpPr>
        <p:spPr bwMode="auto">
          <a:xfrm>
            <a:off x="148306" y="5843267"/>
            <a:ext cx="1295400" cy="1587"/>
          </a:xfrm>
          <a:prstGeom prst="straightConnector1">
            <a:avLst/>
          </a:prstGeom>
          <a:noFill/>
          <a:ln w="57150">
            <a:solidFill>
              <a:srgbClr val="FF00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5"/>
          <p:cNvSpPr>
            <a:spLocks noGrp="1" noChangeArrowheads="1"/>
          </p:cNvSpPr>
          <p:nvPr>
            <p:ph type="ctrTitle"/>
          </p:nvPr>
        </p:nvSpPr>
        <p:spPr/>
        <p:txBody>
          <a:bodyPr/>
          <a:lstStyle/>
          <a:p>
            <a:pPr eaLnBrk="1" hangingPunct="1"/>
            <a:r>
              <a:rPr lang="en-US" altLang="zh-TW">
                <a:ea typeface="PMingLiU" charset="-120"/>
              </a:rPr>
              <a:t> </a:t>
            </a:r>
            <a:r>
              <a:rPr lang="en-US" altLang="zh-TW" b="1">
                <a:ea typeface="PMingLiU" charset="-120"/>
              </a:rPr>
              <a:t>7.3 IGRP</a:t>
            </a:r>
            <a:r>
              <a:rPr lang="en-US" altLang="zh-TW">
                <a:ea typeface="PMingLiU" charset="-120"/>
              </a:rPr>
              <a:t> </a:t>
            </a:r>
          </a:p>
        </p:txBody>
      </p:sp>
      <p:sp>
        <p:nvSpPr>
          <p:cNvPr id="174082" name="Rectangle 6"/>
          <p:cNvSpPr>
            <a:spLocks noGrp="1" noChangeArrowheads="1"/>
          </p:cNvSpPr>
          <p:nvPr>
            <p:ph type="subTitle" idx="1"/>
          </p:nvPr>
        </p:nvSpPr>
        <p:spPr/>
        <p:txBody>
          <a:bodyPr/>
          <a:lstStyle/>
          <a:p>
            <a:pPr eaLnBrk="1" hangingPunct="1"/>
            <a:endParaRPr lang="en-US" altLang="en-US">
              <a:ea typeface="PMingLiU" charset="-120"/>
            </a:endParaRPr>
          </a:p>
        </p:txBody>
      </p:sp>
      <p:sp>
        <p:nvSpPr>
          <p:cNvPr id="17408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8BD1DCBF-2496-2348-9D44-8E034F65C484}" type="slidenum">
              <a:rPr lang="en-US" altLang="zh-TW" sz="1400"/>
              <a:pPr/>
              <a:t>155</a:t>
            </a:fld>
            <a:endParaRPr lang="en-US" altLang="zh-TW" sz="140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5" name="Picture 5" descr="200509282359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997075"/>
            <a:ext cx="7129462" cy="486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06" name="Rectangle 7"/>
          <p:cNvSpPr>
            <a:spLocks noChangeArrowheads="1"/>
          </p:cNvSpPr>
          <p:nvPr/>
        </p:nvSpPr>
        <p:spPr bwMode="auto">
          <a:xfrm>
            <a:off x="468313" y="487234"/>
            <a:ext cx="8280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000" dirty="0">
                <a:latin typeface="Arial" charset="0"/>
              </a:rPr>
              <a:t>By default, the IGRP routing protocol uses </a:t>
            </a:r>
            <a:r>
              <a:rPr lang="en-US" altLang="zh-TW" sz="2000" u="sng" dirty="0">
                <a:latin typeface="Arial" charset="0"/>
              </a:rPr>
              <a:t>bandwidth and delay </a:t>
            </a:r>
            <a:r>
              <a:rPr lang="en-US" altLang="zh-TW" sz="2000" dirty="0">
                <a:latin typeface="Arial" charset="0"/>
              </a:rPr>
              <a:t>as metrics.   </a:t>
            </a:r>
            <a:r>
              <a:rPr lang="en-US" altLang="zh-TW" sz="600" dirty="0">
                <a:latin typeface="Arial" charset="0"/>
              </a:rPr>
              <a:t> </a:t>
            </a:r>
            <a:r>
              <a:rPr lang="en-US" altLang="zh-TW" sz="2000" dirty="0">
                <a:latin typeface="Arial" charset="0"/>
              </a:rPr>
              <a:t> </a:t>
            </a:r>
          </a:p>
          <a:p>
            <a:pPr eaLnBrk="1" hangingPunct="1">
              <a:spcBef>
                <a:spcPct val="0"/>
              </a:spcBef>
              <a:buFontTx/>
              <a:buNone/>
            </a:pPr>
            <a:r>
              <a:rPr lang="en-US" altLang="zh-TW" sz="2000" dirty="0">
                <a:latin typeface="Arial" charset="0"/>
              </a:rPr>
              <a:t>Additionally, IGRP can be configured to use a combination of variables to determine a composite metric. These variables are as follows:</a:t>
            </a:r>
          </a:p>
          <a:p>
            <a:pPr lvl="1">
              <a:spcBef>
                <a:spcPct val="0"/>
              </a:spcBef>
              <a:buFont typeface="Arial" charset="0"/>
              <a:buChar char="•"/>
            </a:pPr>
            <a:r>
              <a:rPr lang="en-US" altLang="zh-TW" sz="2000" dirty="0">
                <a:latin typeface="Arial" charset="0"/>
              </a:rPr>
              <a:t>Bandwidth </a:t>
            </a:r>
          </a:p>
          <a:p>
            <a:pPr lvl="1">
              <a:spcBef>
                <a:spcPct val="0"/>
              </a:spcBef>
              <a:buFont typeface="Arial" charset="0"/>
              <a:buChar char="•"/>
            </a:pPr>
            <a:r>
              <a:rPr lang="en-US" altLang="zh-TW" sz="2000" dirty="0">
                <a:latin typeface="Arial" charset="0"/>
              </a:rPr>
              <a:t>Delay </a:t>
            </a:r>
          </a:p>
          <a:p>
            <a:pPr lvl="1">
              <a:spcBef>
                <a:spcPct val="0"/>
              </a:spcBef>
              <a:buFont typeface="Arial" charset="0"/>
              <a:buChar char="•"/>
            </a:pPr>
            <a:r>
              <a:rPr lang="en-US" altLang="zh-TW" sz="2000" dirty="0">
                <a:latin typeface="Arial" charset="0"/>
              </a:rPr>
              <a:t>Load </a:t>
            </a:r>
          </a:p>
          <a:p>
            <a:pPr lvl="1">
              <a:spcBef>
                <a:spcPct val="0"/>
              </a:spcBef>
              <a:buFont typeface="Arial" charset="0"/>
              <a:buChar char="•"/>
            </a:pPr>
            <a:r>
              <a:rPr lang="en-US" altLang="zh-TW" sz="2000" dirty="0">
                <a:latin typeface="Arial" charset="0"/>
              </a:rPr>
              <a:t>Reliability </a:t>
            </a:r>
          </a:p>
        </p:txBody>
      </p:sp>
      <p:sp>
        <p:nvSpPr>
          <p:cNvPr id="175107" name="Rectangle 9"/>
          <p:cNvSpPr>
            <a:spLocks noChangeArrowheads="1"/>
          </p:cNvSpPr>
          <p:nvPr/>
        </p:nvSpPr>
        <p:spPr bwMode="auto">
          <a:xfrm>
            <a:off x="684213" y="182563"/>
            <a:ext cx="2268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7.3.1 IGRP features </a:t>
            </a:r>
          </a:p>
        </p:txBody>
      </p:sp>
      <p:sp>
        <p:nvSpPr>
          <p:cNvPr id="17510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BD8DC08C-7AD8-0D4F-95F3-A090AD4B796C}" type="slidenum">
              <a:rPr lang="en-US" altLang="zh-TW" sz="1400"/>
              <a:pPr/>
              <a:t>156</a:t>
            </a:fld>
            <a:endParaRPr lang="en-US" altLang="zh-TW" sz="140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4"/>
          <p:cNvSpPr>
            <a:spLocks noChangeArrowheads="1"/>
          </p:cNvSpPr>
          <p:nvPr/>
        </p:nvSpPr>
        <p:spPr bwMode="auto">
          <a:xfrm>
            <a:off x="323850" y="604511"/>
            <a:ext cx="8424863"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000" dirty="0">
                <a:latin typeface="Arial" charset="0"/>
              </a:rPr>
              <a:t>When Cisco created IGRP in the early 1980s, it was the first company to solve the problems associated with the use of RIP to route datagrams between interior routers. </a:t>
            </a:r>
          </a:p>
          <a:p>
            <a:pPr eaLnBrk="1" hangingPunct="1">
              <a:spcBef>
                <a:spcPct val="0"/>
              </a:spcBef>
              <a:buFontTx/>
              <a:buNone/>
            </a:pPr>
            <a:endParaRPr lang="en-US" altLang="zh-TW" sz="2000" dirty="0">
              <a:latin typeface="Arial" charset="0"/>
            </a:endParaRPr>
          </a:p>
          <a:p>
            <a:pPr eaLnBrk="1" hangingPunct="1">
              <a:spcBef>
                <a:spcPct val="0"/>
              </a:spcBef>
              <a:buFontTx/>
              <a:buNone/>
            </a:pPr>
            <a:r>
              <a:rPr lang="en-US" altLang="zh-TW" sz="2000" dirty="0">
                <a:latin typeface="Arial" charset="0"/>
              </a:rPr>
              <a:t>IGRP examines the </a:t>
            </a:r>
            <a:r>
              <a:rPr lang="en-US" altLang="zh-TW" sz="2000" b="1" u="sng" dirty="0">
                <a:latin typeface="Arial" charset="0"/>
              </a:rPr>
              <a:t>bandwidth and delay</a:t>
            </a:r>
            <a:r>
              <a:rPr lang="en-US" altLang="zh-TW" sz="2000" dirty="0">
                <a:latin typeface="Arial" charset="0"/>
              </a:rPr>
              <a:t> of the networks between routers to determine the best path through an internetwork. </a:t>
            </a:r>
          </a:p>
          <a:p>
            <a:pPr eaLnBrk="1" hangingPunct="1">
              <a:spcBef>
                <a:spcPct val="0"/>
              </a:spcBef>
              <a:buFontTx/>
              <a:buNone/>
            </a:pPr>
            <a:endParaRPr lang="en-US" altLang="zh-TW" sz="2000" dirty="0">
              <a:latin typeface="Arial" charset="0"/>
            </a:endParaRPr>
          </a:p>
          <a:p>
            <a:pPr eaLnBrk="1" hangingPunct="1">
              <a:spcBef>
                <a:spcPct val="0"/>
              </a:spcBef>
              <a:buFontTx/>
              <a:buNone/>
            </a:pPr>
            <a:r>
              <a:rPr lang="en-US" altLang="zh-TW" sz="2000" dirty="0">
                <a:latin typeface="Arial" charset="0"/>
              </a:rPr>
              <a:t>IGRP </a:t>
            </a:r>
            <a:r>
              <a:rPr lang="en-US" altLang="zh-TW" sz="2000" b="1" u="sng" dirty="0">
                <a:latin typeface="Arial" charset="0"/>
              </a:rPr>
              <a:t>converges faster</a:t>
            </a:r>
            <a:r>
              <a:rPr lang="en-US" altLang="zh-TW" sz="2000" dirty="0">
                <a:latin typeface="Arial" charset="0"/>
              </a:rPr>
              <a:t> than RIP. This prevents routing loops that are caused by disagreement over the next routing hop. </a:t>
            </a:r>
          </a:p>
          <a:p>
            <a:pPr eaLnBrk="1" hangingPunct="1">
              <a:spcBef>
                <a:spcPct val="0"/>
              </a:spcBef>
              <a:buFontTx/>
              <a:buNone/>
            </a:pPr>
            <a:endParaRPr lang="en-US" altLang="zh-TW" sz="2000" dirty="0">
              <a:latin typeface="Arial" charset="0"/>
            </a:endParaRPr>
          </a:p>
          <a:p>
            <a:pPr eaLnBrk="1" hangingPunct="1">
              <a:spcBef>
                <a:spcPct val="0"/>
              </a:spcBef>
              <a:buFontTx/>
              <a:buNone/>
            </a:pPr>
            <a:r>
              <a:rPr lang="en-US" altLang="zh-TW" sz="2000" dirty="0">
                <a:latin typeface="Arial" charset="0"/>
              </a:rPr>
              <a:t>Further, IGRP does not share the </a:t>
            </a:r>
            <a:r>
              <a:rPr lang="en-US" altLang="zh-TW" sz="2000" b="1" u="sng" dirty="0">
                <a:latin typeface="Arial" charset="0"/>
              </a:rPr>
              <a:t>hop count</a:t>
            </a:r>
            <a:r>
              <a:rPr lang="en-US" altLang="zh-TW" sz="2000" dirty="0">
                <a:latin typeface="Arial" charset="0"/>
              </a:rPr>
              <a:t> limitation of RIP. </a:t>
            </a:r>
          </a:p>
          <a:p>
            <a:pPr eaLnBrk="1" hangingPunct="1">
              <a:spcBef>
                <a:spcPct val="0"/>
              </a:spcBef>
              <a:buFontTx/>
              <a:buNone/>
            </a:pPr>
            <a:endParaRPr lang="en-US" altLang="zh-TW" sz="2000" dirty="0">
              <a:latin typeface="Arial" charset="0"/>
            </a:endParaRPr>
          </a:p>
          <a:p>
            <a:pPr eaLnBrk="1" hangingPunct="1">
              <a:spcBef>
                <a:spcPct val="0"/>
              </a:spcBef>
              <a:buFontTx/>
              <a:buNone/>
            </a:pPr>
            <a:r>
              <a:rPr lang="en-US" altLang="zh-TW" sz="2000" dirty="0">
                <a:latin typeface="Arial" charset="0"/>
              </a:rPr>
              <a:t>As a result of this and other improvements over RIP, IGRP enabled many large, complex, topologically diverse internetworks to be deployed. </a:t>
            </a:r>
          </a:p>
        </p:txBody>
      </p:sp>
      <p:sp>
        <p:nvSpPr>
          <p:cNvPr id="17613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5E962D46-51BF-8F45-92C1-99742E23383A}" type="slidenum">
              <a:rPr lang="en-US" altLang="zh-TW" sz="1400"/>
              <a:pPr/>
              <a:t>157</a:t>
            </a:fld>
            <a:endParaRPr lang="en-US" altLang="zh-TW" sz="140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3" name="Picture 5"/>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395288" y="1341438"/>
            <a:ext cx="8137525" cy="4010025"/>
          </a:xfrm>
          <a:noFill/>
        </p:spPr>
      </p:pic>
      <p:sp>
        <p:nvSpPr>
          <p:cNvPr id="17715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864E18F9-A8F8-2844-95CB-F3839C25E394}" type="slidenum">
              <a:rPr lang="en-US" altLang="zh-TW" sz="1400"/>
              <a:pPr/>
              <a:t>158</a:t>
            </a:fld>
            <a:endParaRPr lang="en-US" altLang="zh-TW" sz="140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7" name="Picture 5" descr="200509290000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17466"/>
            <a:ext cx="6804248" cy="464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178" name="Rectangle 6"/>
          <p:cNvSpPr>
            <a:spLocks noChangeArrowheads="1"/>
          </p:cNvSpPr>
          <p:nvPr/>
        </p:nvSpPr>
        <p:spPr bwMode="auto">
          <a:xfrm>
            <a:off x="323850" y="260350"/>
            <a:ext cx="5037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7.3.2 IGRP metrics </a:t>
            </a:r>
          </a:p>
        </p:txBody>
      </p:sp>
      <p:sp>
        <p:nvSpPr>
          <p:cNvPr id="178179" name="Line 7"/>
          <p:cNvSpPr>
            <a:spLocks noChangeShapeType="1"/>
          </p:cNvSpPr>
          <p:nvPr/>
        </p:nvSpPr>
        <p:spPr bwMode="auto">
          <a:xfrm>
            <a:off x="2590800" y="5334000"/>
            <a:ext cx="3657600" cy="4603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180" name="Rectangle 6"/>
          <p:cNvSpPr>
            <a:spLocks noChangeArrowheads="1"/>
          </p:cNvSpPr>
          <p:nvPr/>
        </p:nvSpPr>
        <p:spPr bwMode="auto">
          <a:xfrm>
            <a:off x="323027" y="1291311"/>
            <a:ext cx="878913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1600" dirty="0">
                <a:latin typeface="Arial" charset="0"/>
              </a:rPr>
              <a:t>The default constant values are K1 = K3 = 1 and K2 = K4 = K5 = 0.</a:t>
            </a:r>
          </a:p>
          <a:p>
            <a:pPr eaLnBrk="1" hangingPunct="1">
              <a:spcBef>
                <a:spcPct val="0"/>
              </a:spcBef>
              <a:buFontTx/>
              <a:buNone/>
            </a:pPr>
            <a:endParaRPr lang="en-US" altLang="en-US" sz="1600" dirty="0">
              <a:latin typeface="Arial" charset="0"/>
            </a:endParaRPr>
          </a:p>
          <a:p>
            <a:pPr eaLnBrk="1" hangingPunct="1">
              <a:spcBef>
                <a:spcPct val="0"/>
              </a:spcBef>
              <a:buFontTx/>
              <a:buNone/>
            </a:pPr>
            <a:r>
              <a:rPr lang="en-US" altLang="en-US" sz="1600" dirty="0">
                <a:latin typeface="Arial" charset="0"/>
              </a:rPr>
              <a:t>If K5 = 0, the [K5/(reliability + K4)] term is not used. So, given the default values for K1 through K5, the composite metric calculation used by IGRP reduces to </a:t>
            </a:r>
            <a:r>
              <a:rPr lang="en-US" altLang="en-US" sz="1600" b="1" u="sng" dirty="0">
                <a:latin typeface="Arial" charset="0"/>
              </a:rPr>
              <a:t>Metric = Bandwidth + Delay</a:t>
            </a:r>
            <a:r>
              <a:rPr lang="en-US" altLang="en-US" sz="1600" dirty="0">
                <a:latin typeface="Arial" charset="0"/>
              </a:rPr>
              <a:t>.</a:t>
            </a:r>
          </a:p>
        </p:txBody>
      </p:sp>
      <p:sp>
        <p:nvSpPr>
          <p:cNvPr id="178181"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65FD0581-7028-5045-A3D9-F83BEEE8108A}" type="slidenum">
              <a:rPr lang="en-US" altLang="zh-TW" sz="1400"/>
              <a:pPr/>
              <a:t>159</a:t>
            </a:fld>
            <a:endParaRPr lang="en-US" altLang="zh-TW" sz="140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BFFDA4D-2AF7-C94A-9290-B3B85F4FB72A}"/>
                  </a:ext>
                </a:extLst>
              </p:cNvPr>
              <p:cNvSpPr txBox="1"/>
              <p:nvPr/>
            </p:nvSpPr>
            <p:spPr>
              <a:xfrm>
                <a:off x="321745" y="541867"/>
                <a:ext cx="8366239" cy="6656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𝑀𝑒𝑡𝑟𝑖𝑐</m:t>
                      </m:r>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i="1">
                              <a:latin typeface="Cambria Math" panose="02040503050406030204" pitchFamily="18" charset="0"/>
                            </a:rPr>
                            <m:t>𝐾</m:t>
                          </m:r>
                          <m:r>
                            <a:rPr lang="en-US" sz="1800" i="1">
                              <a:latin typeface="Cambria Math" panose="02040503050406030204" pitchFamily="18" charset="0"/>
                            </a:rPr>
                            <m:t>1×</m:t>
                          </m:r>
                          <m:r>
                            <a:rPr lang="en-US" sz="1800" i="1">
                              <a:latin typeface="Cambria Math" panose="02040503050406030204" pitchFamily="18" charset="0"/>
                              <a:ea typeface="Cambria Math" panose="02040503050406030204" pitchFamily="18" charset="0"/>
                            </a:rPr>
                            <m:t>𝑏𝑎𝑛𝑑𝑤𝑖𝑑𝑡h</m:t>
                          </m:r>
                          <m:r>
                            <a:rPr lang="en-US" sz="1800" i="1">
                              <a:latin typeface="Cambria Math" panose="02040503050406030204" pitchFamily="18" charset="0"/>
                              <a:ea typeface="Cambria Math" panose="02040503050406030204" pitchFamily="18" charset="0"/>
                            </a:rPr>
                            <m:t>+</m:t>
                          </m:r>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rPr>
                                <m:t>𝐾</m:t>
                              </m:r>
                              <m:r>
                                <a:rPr lang="en-US" sz="1800" i="1">
                                  <a:latin typeface="Cambria Math" panose="02040503050406030204" pitchFamily="18" charset="0"/>
                                </a:rPr>
                                <m:t>2×</m:t>
                              </m:r>
                              <m:r>
                                <a:rPr lang="en-US" sz="1800" i="1">
                                  <a:latin typeface="Cambria Math" panose="02040503050406030204" pitchFamily="18" charset="0"/>
                                  <a:ea typeface="Cambria Math" panose="02040503050406030204" pitchFamily="18" charset="0"/>
                                </a:rPr>
                                <m:t>𝑏𝑎𝑛𝑑𝑤𝑖𝑑𝑡h</m:t>
                              </m:r>
                            </m:num>
                            <m:den>
                              <m:r>
                                <a:rPr lang="en-US" sz="1800" b="0" i="1" smtClean="0">
                                  <a:latin typeface="Cambria Math" panose="02040503050406030204" pitchFamily="18" charset="0"/>
                                  <a:ea typeface="Cambria Math" panose="02040503050406030204" pitchFamily="18" charset="0"/>
                                </a:rPr>
                                <m:t>256−</m:t>
                              </m:r>
                              <m:r>
                                <a:rPr lang="en-US" sz="1800" b="0" i="1" smtClean="0">
                                  <a:latin typeface="Cambria Math" panose="02040503050406030204" pitchFamily="18" charset="0"/>
                                  <a:ea typeface="Cambria Math" panose="02040503050406030204" pitchFamily="18" charset="0"/>
                                </a:rPr>
                                <m:t>𝑙𝑜𝑎𝑑</m:t>
                              </m:r>
                            </m:den>
                          </m:f>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𝐾</m:t>
                          </m:r>
                          <m:r>
                            <a:rPr lang="en-US" sz="1800" b="0" i="1" smtClean="0">
                              <a:latin typeface="Cambria Math" panose="02040503050406030204" pitchFamily="18" charset="0"/>
                            </a:rPr>
                            <m:t>3</m:t>
                          </m:r>
                          <m:r>
                            <a:rPr lang="en-US" sz="1800" i="1">
                              <a:latin typeface="Cambria Math" panose="02040503050406030204" pitchFamily="18" charset="0"/>
                            </a:rPr>
                            <m:t>×</m:t>
                          </m:r>
                          <m:r>
                            <a:rPr lang="en-US" sz="1800" b="0" i="1" smtClean="0">
                              <a:latin typeface="Cambria Math" panose="02040503050406030204" pitchFamily="18" charset="0"/>
                            </a:rPr>
                            <m:t>𝑑𝑒𝑙𝑎𝑦</m:t>
                          </m:r>
                        </m:e>
                      </m:d>
                      <m:d>
                        <m:dPr>
                          <m:begChr m:val="["/>
                          <m:endChr m:val="]"/>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𝐾</m:t>
                              </m:r>
                              <m:r>
                                <a:rPr lang="en-US" sz="1800" b="0" i="1" smtClean="0">
                                  <a:latin typeface="Cambria Math" panose="02040503050406030204" pitchFamily="18" charset="0"/>
                                </a:rPr>
                                <m:t>5</m:t>
                              </m:r>
                            </m:num>
                            <m:den>
                              <m:r>
                                <a:rPr lang="en-US" sz="1800" b="0" i="1" smtClean="0">
                                  <a:latin typeface="Cambria Math" panose="02040503050406030204" pitchFamily="18" charset="0"/>
                                </a:rPr>
                                <m:t>𝑟𝑒𝑙𝑖𝑎𝑏𝑖𝑙𝑖𝑡𝑦</m:t>
                              </m:r>
                              <m:r>
                                <a:rPr lang="en-US" sz="1800" b="0" i="1" smtClean="0">
                                  <a:latin typeface="Cambria Math" panose="02040503050406030204" pitchFamily="18" charset="0"/>
                                </a:rPr>
                                <m:t>+</m:t>
                              </m:r>
                              <m:r>
                                <a:rPr lang="en-US" sz="1800" b="0" i="1" smtClean="0">
                                  <a:latin typeface="Cambria Math" panose="02040503050406030204" pitchFamily="18" charset="0"/>
                                </a:rPr>
                                <m:t>𝐾</m:t>
                              </m:r>
                              <m:r>
                                <a:rPr lang="en-US" sz="1800" b="0" i="1" smtClean="0">
                                  <a:latin typeface="Cambria Math" panose="02040503050406030204" pitchFamily="18" charset="0"/>
                                </a:rPr>
                                <m:t>4</m:t>
                              </m:r>
                            </m:den>
                          </m:f>
                        </m:e>
                      </m:d>
                    </m:oMath>
                  </m:oMathPara>
                </a14:m>
                <a:endParaRPr lang="en-US" sz="1800" dirty="0"/>
              </a:p>
            </p:txBody>
          </p:sp>
        </mc:Choice>
        <mc:Fallback xmlns="">
          <p:sp>
            <p:nvSpPr>
              <p:cNvPr id="2" name="TextBox 1">
                <a:extLst>
                  <a:ext uri="{FF2B5EF4-FFF2-40B4-BE49-F238E27FC236}">
                    <a16:creationId xmlns:a16="http://schemas.microsoft.com/office/drawing/2014/main" id="{6BFFDA4D-2AF7-C94A-9290-B3B85F4FB72A}"/>
                  </a:ext>
                </a:extLst>
              </p:cNvPr>
              <p:cNvSpPr txBox="1">
                <a:spLocks noRot="1" noChangeAspect="1" noMove="1" noResize="1" noEditPoints="1" noAdjustHandles="1" noChangeArrowheads="1" noChangeShapeType="1" noTextEdit="1"/>
              </p:cNvSpPr>
              <p:nvPr/>
            </p:nvSpPr>
            <p:spPr>
              <a:xfrm>
                <a:off x="321745" y="541867"/>
                <a:ext cx="8366239" cy="665631"/>
              </a:xfrm>
              <a:prstGeom prst="rect">
                <a:avLst/>
              </a:prstGeom>
              <a:blipFill>
                <a:blip r:embed="rId3"/>
                <a:stretch>
                  <a:fillRect b="-7547"/>
                </a:stretch>
              </a:blipFill>
            </p:spPr>
            <p:txBody>
              <a:bodyPr/>
              <a:lstStyle/>
              <a:p>
                <a:r>
                  <a:rPr 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026" descr="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828800"/>
            <a:ext cx="5562600" cy="433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Rectangle 1027"/>
          <p:cNvSpPr>
            <a:spLocks noChangeArrowheads="1"/>
          </p:cNvSpPr>
          <p:nvPr/>
        </p:nvSpPr>
        <p:spPr bwMode="auto">
          <a:xfrm>
            <a:off x="381000" y="685800"/>
            <a:ext cx="29972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200">
                <a:latin typeface="Helvetica" charset="0"/>
              </a:rPr>
              <a:t>1.2.6 C</a:t>
            </a:r>
            <a:r>
              <a:rPr kumimoji="0" lang="en-US" altLang="en-US" sz="1300">
                <a:latin typeface="Arial" charset="0"/>
              </a:rPr>
              <a:t>onnecting router LAN interfaces</a:t>
            </a:r>
          </a:p>
        </p:txBody>
      </p:sp>
      <p:sp>
        <p:nvSpPr>
          <p:cNvPr id="3174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B7D52D24-B05A-4543-A9E3-E646AEF8111E}" type="slidenum">
              <a:rPr lang="en-US" altLang="zh-TW" sz="1400"/>
              <a:pPr/>
              <a:t>16</a:t>
            </a:fld>
            <a:endParaRPr lang="en-US" altLang="zh-TW" sz="140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1" name="Picture 5" descr="20050929000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14400"/>
            <a:ext cx="7710488"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2" name="Rectangle 7"/>
          <p:cNvSpPr>
            <a:spLocks noChangeArrowheads="1"/>
          </p:cNvSpPr>
          <p:nvPr/>
        </p:nvSpPr>
        <p:spPr bwMode="auto">
          <a:xfrm>
            <a:off x="1042988" y="620713"/>
            <a:ext cx="25987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the IGRP metric values </a:t>
            </a:r>
          </a:p>
        </p:txBody>
      </p:sp>
      <p:sp>
        <p:nvSpPr>
          <p:cNvPr id="17920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AD16AC33-FE9C-1346-B2C5-54799B0ADA40}" type="slidenum">
              <a:rPr lang="en-US" altLang="zh-TW" sz="1400"/>
              <a:pPr/>
              <a:t>160</a:t>
            </a:fld>
            <a:endParaRPr lang="en-US" altLang="zh-TW" sz="140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6"/>
          <p:cNvSpPr>
            <a:spLocks noChangeArrowheads="1"/>
          </p:cNvSpPr>
          <p:nvPr/>
        </p:nvSpPr>
        <p:spPr bwMode="auto">
          <a:xfrm>
            <a:off x="1042988" y="1479550"/>
            <a:ext cx="29606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endParaRPr lang="en-US" altLang="zh-TW" sz="2400">
              <a:latin typeface="Arial" charset="0"/>
            </a:endParaRPr>
          </a:p>
          <a:p>
            <a:pPr eaLnBrk="1" hangingPunct="1">
              <a:spcBef>
                <a:spcPct val="0"/>
              </a:spcBef>
            </a:pPr>
            <a:r>
              <a:rPr lang="en-US" altLang="zh-TW" sz="2400">
                <a:latin typeface="Arial" charset="0"/>
              </a:rPr>
              <a:t>Holddowns </a:t>
            </a:r>
          </a:p>
          <a:p>
            <a:pPr eaLnBrk="1" hangingPunct="1">
              <a:spcBef>
                <a:spcPct val="0"/>
              </a:spcBef>
            </a:pPr>
            <a:r>
              <a:rPr lang="en-US" altLang="zh-TW" sz="2400">
                <a:latin typeface="Arial" charset="0"/>
              </a:rPr>
              <a:t>Split horizons </a:t>
            </a:r>
          </a:p>
          <a:p>
            <a:pPr eaLnBrk="1" hangingPunct="1">
              <a:spcBef>
                <a:spcPct val="0"/>
              </a:spcBef>
            </a:pPr>
            <a:r>
              <a:rPr lang="en-US" altLang="zh-TW" sz="2400">
                <a:latin typeface="Arial" charset="0"/>
              </a:rPr>
              <a:t>Poison reverse updates </a:t>
            </a:r>
          </a:p>
        </p:txBody>
      </p:sp>
      <p:sp>
        <p:nvSpPr>
          <p:cNvPr id="180226" name="Rectangle 7"/>
          <p:cNvSpPr>
            <a:spLocks noChangeArrowheads="1"/>
          </p:cNvSpPr>
          <p:nvPr/>
        </p:nvSpPr>
        <p:spPr bwMode="auto">
          <a:xfrm>
            <a:off x="900113" y="549275"/>
            <a:ext cx="30940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7.3.4 IGRP stability features </a:t>
            </a:r>
          </a:p>
        </p:txBody>
      </p:sp>
      <p:sp>
        <p:nvSpPr>
          <p:cNvPr id="18022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BF0206BE-906C-2648-BBAC-A0A7DC35165D}" type="slidenum">
              <a:rPr lang="en-US" altLang="zh-TW" sz="1400"/>
              <a:pPr/>
              <a:t>161</a:t>
            </a:fld>
            <a:endParaRPr lang="en-US" altLang="zh-TW" sz="140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49" name="Picture 5" descr="20050929000031"/>
          <p:cNvPicPr>
            <a:picLocks noChangeAspect="1" noChangeArrowheads="1"/>
          </p:cNvPicPr>
          <p:nvPr/>
        </p:nvPicPr>
        <p:blipFill>
          <a:blip r:embed="rId3">
            <a:extLst>
              <a:ext uri="{28A0092B-C50C-407E-A947-70E740481C1C}">
                <a14:useLocalDpi xmlns:a14="http://schemas.microsoft.com/office/drawing/2010/main" val="0"/>
              </a:ext>
            </a:extLst>
          </a:blip>
          <a:srcRect b="61269"/>
          <a:stretch>
            <a:fillRect/>
          </a:stretch>
        </p:blipFill>
        <p:spPr bwMode="auto">
          <a:xfrm>
            <a:off x="179388" y="908050"/>
            <a:ext cx="7056437"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0" name="Rectangle 6"/>
          <p:cNvSpPr>
            <a:spLocks noChangeArrowheads="1"/>
          </p:cNvSpPr>
          <p:nvPr/>
        </p:nvSpPr>
        <p:spPr bwMode="auto">
          <a:xfrm>
            <a:off x="468313" y="404813"/>
            <a:ext cx="26114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7.3.5 Configuring IGRP </a:t>
            </a:r>
          </a:p>
        </p:txBody>
      </p:sp>
      <p:pic>
        <p:nvPicPr>
          <p:cNvPr id="181251" name="Picture 7" descr="20050929000034"/>
          <p:cNvPicPr>
            <a:picLocks noChangeAspect="1" noChangeArrowheads="1"/>
          </p:cNvPicPr>
          <p:nvPr/>
        </p:nvPicPr>
        <p:blipFill>
          <a:blip r:embed="rId4">
            <a:extLst>
              <a:ext uri="{28A0092B-C50C-407E-A947-70E740481C1C}">
                <a14:useLocalDpi xmlns:a14="http://schemas.microsoft.com/office/drawing/2010/main" val="0"/>
              </a:ext>
            </a:extLst>
          </a:blip>
          <a:srcRect b="46509"/>
          <a:stretch>
            <a:fillRect/>
          </a:stretch>
        </p:blipFill>
        <p:spPr bwMode="auto">
          <a:xfrm>
            <a:off x="215900" y="2420938"/>
            <a:ext cx="7019925" cy="256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2" name="Text Box 8"/>
          <p:cNvSpPr txBox="1">
            <a:spLocks noChangeArrowheads="1"/>
          </p:cNvSpPr>
          <p:nvPr/>
        </p:nvSpPr>
        <p:spPr bwMode="auto">
          <a:xfrm>
            <a:off x="7245350" y="2205038"/>
            <a:ext cx="1900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2400">
                <a:latin typeface="Arial" charset="0"/>
              </a:rPr>
              <a:t>Enable &amp; disable</a:t>
            </a:r>
          </a:p>
        </p:txBody>
      </p:sp>
      <p:sp>
        <p:nvSpPr>
          <p:cNvPr id="181253" name="Text Box 9"/>
          <p:cNvSpPr txBox="1">
            <a:spLocks noChangeArrowheads="1"/>
          </p:cNvSpPr>
          <p:nvPr/>
        </p:nvSpPr>
        <p:spPr bwMode="auto">
          <a:xfrm>
            <a:off x="7272338" y="3716338"/>
            <a:ext cx="17192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2400">
                <a:latin typeface="Arial" charset="0"/>
              </a:rPr>
              <a:t>All routers in the same A</a:t>
            </a:r>
            <a:r>
              <a:rPr lang="en-US" altLang="en-US" sz="2400">
                <a:latin typeface="ヒラギノ角ゴ Pro W3" charset="-128"/>
              </a:rPr>
              <a:t>S</a:t>
            </a:r>
            <a:endParaRPr lang="en-US" altLang="en-US" sz="2400">
              <a:latin typeface="Arial" charset="0"/>
            </a:endParaRPr>
          </a:p>
        </p:txBody>
      </p:sp>
      <p:graphicFrame>
        <p:nvGraphicFramePr>
          <p:cNvPr id="181254" name="Object 2"/>
          <p:cNvGraphicFramePr>
            <a:graphicFrameLocks noChangeAspect="1"/>
          </p:cNvGraphicFramePr>
          <p:nvPr/>
        </p:nvGraphicFramePr>
        <p:xfrm>
          <a:off x="250825" y="5084763"/>
          <a:ext cx="6911975" cy="1565275"/>
        </p:xfrm>
        <a:graphic>
          <a:graphicData uri="http://schemas.openxmlformats.org/presentationml/2006/ole">
            <mc:AlternateContent xmlns:mc="http://schemas.openxmlformats.org/markup-compatibility/2006">
              <mc:Choice xmlns:v="urn:schemas-microsoft-com:vml" Requires="v">
                <p:oleObj spid="_x0000_s181291" name="Bitmap Image" r:id="rId5" imgW="5466667" imgH="1238423" progId="Paint.Picture">
                  <p:embed/>
                </p:oleObj>
              </mc:Choice>
              <mc:Fallback>
                <p:oleObj name="Bitmap Image" r:id="rId5" imgW="5466667" imgH="1238423" progId="Paint.Picture">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5084763"/>
                        <a:ext cx="6911975" cy="156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81255" name="Text Box 11"/>
          <p:cNvSpPr txBox="1">
            <a:spLocks noChangeArrowheads="1"/>
          </p:cNvSpPr>
          <p:nvPr/>
        </p:nvSpPr>
        <p:spPr bwMode="auto">
          <a:xfrm>
            <a:off x="7239000" y="5638800"/>
            <a:ext cx="155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2400">
                <a:latin typeface="Arial" charset="0"/>
              </a:rPr>
              <a:t>AS correction</a:t>
            </a:r>
          </a:p>
        </p:txBody>
      </p:sp>
      <p:sp>
        <p:nvSpPr>
          <p:cNvPr id="18125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233B2B00-5CEF-3E42-AD00-AB0B0E8F16AA}" type="slidenum">
              <a:rPr lang="en-US" altLang="zh-TW" sz="1400"/>
              <a:pPr/>
              <a:t>162</a:t>
            </a:fld>
            <a:endParaRPr lang="en-US" altLang="zh-TW" sz="140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p:cNvSpPr>
            <a:spLocks noChangeArrowheads="1"/>
          </p:cNvSpPr>
          <p:nvPr/>
        </p:nvSpPr>
        <p:spPr bwMode="auto">
          <a:xfrm>
            <a:off x="900113" y="620713"/>
            <a:ext cx="37036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7.3.7 Verifying IGRP configuration </a:t>
            </a:r>
          </a:p>
        </p:txBody>
      </p:sp>
      <p:pic>
        <p:nvPicPr>
          <p:cNvPr id="182274" name="Picture 6" descr="20050929000059"/>
          <p:cNvPicPr>
            <a:picLocks noChangeAspect="1" noChangeArrowheads="1"/>
          </p:cNvPicPr>
          <p:nvPr/>
        </p:nvPicPr>
        <p:blipFill>
          <a:blip r:embed="rId2">
            <a:extLst>
              <a:ext uri="{28A0092B-C50C-407E-A947-70E740481C1C}">
                <a14:useLocalDpi xmlns:a14="http://schemas.microsoft.com/office/drawing/2010/main" val="0"/>
              </a:ext>
            </a:extLst>
          </a:blip>
          <a:srcRect t="7619"/>
          <a:stretch>
            <a:fillRect/>
          </a:stretch>
        </p:blipFill>
        <p:spPr bwMode="auto">
          <a:xfrm>
            <a:off x="382588" y="1600200"/>
            <a:ext cx="5865812"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75" name="Picture 5" descr="200509290000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3124200"/>
            <a:ext cx="5251450" cy="358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FF86B638-5F69-DE4E-8E99-AF6CCBB4DAE5}" type="slidenum">
              <a:rPr lang="en-US" altLang="zh-TW" sz="1400"/>
              <a:pPr/>
              <a:t>163</a:t>
            </a:fld>
            <a:endParaRPr lang="en-US" altLang="zh-TW" sz="140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7" name="Picture 5" descr="200509290001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333500"/>
            <a:ext cx="7272338" cy="495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298" name="Rectangle 6"/>
          <p:cNvSpPr>
            <a:spLocks noChangeArrowheads="1"/>
          </p:cNvSpPr>
          <p:nvPr/>
        </p:nvSpPr>
        <p:spPr bwMode="auto">
          <a:xfrm>
            <a:off x="684213" y="549275"/>
            <a:ext cx="3081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400">
                <a:latin typeface="Arial" charset="0"/>
              </a:rPr>
              <a:t>7.3.8 Troubleshooting IGRP </a:t>
            </a:r>
          </a:p>
        </p:txBody>
      </p:sp>
      <p:sp>
        <p:nvSpPr>
          <p:cNvPr id="18329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31B4BC24-B080-714B-B943-274366AB8312}" type="slidenum">
              <a:rPr lang="en-US" altLang="zh-TW" sz="1400"/>
              <a:pPr/>
              <a:t>164</a:t>
            </a:fld>
            <a:endParaRPr lang="en-US" altLang="zh-TW" sz="140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4"/>
          <p:cNvSpPr>
            <a:spLocks noGrp="1" noChangeArrowheads="1"/>
          </p:cNvSpPr>
          <p:nvPr>
            <p:ph type="ctrTitle"/>
          </p:nvPr>
        </p:nvSpPr>
        <p:spPr/>
        <p:txBody>
          <a:bodyPr/>
          <a:lstStyle/>
          <a:p>
            <a:pPr eaLnBrk="1" hangingPunct="1"/>
            <a:r>
              <a:rPr lang="en-US" altLang="zh-TW" sz="3600">
                <a:ea typeface="ＭＳ Ｐゴシック" charset="-128"/>
              </a:rPr>
              <a:t>Part II</a:t>
            </a:r>
            <a:r>
              <a:rPr lang="en-US" altLang="zh-TW" sz="4000">
                <a:ea typeface="ＭＳ Ｐゴシック" charset="-128"/>
              </a:rPr>
              <a:t> </a:t>
            </a:r>
            <a:br>
              <a:rPr lang="en-US" altLang="zh-TW" sz="4000">
                <a:ea typeface="ＭＳ Ｐゴシック" charset="-128"/>
              </a:rPr>
            </a:br>
            <a:r>
              <a:rPr lang="en-US" altLang="zh-TW" sz="4000">
                <a:ea typeface="ＭＳ Ｐゴシック" charset="-128"/>
              </a:rPr>
              <a:t>Module 8: TCP/IP Suite Error and Control Messages</a:t>
            </a:r>
          </a:p>
        </p:txBody>
      </p:sp>
      <p:sp>
        <p:nvSpPr>
          <p:cNvPr id="184322" name="Subtitle 1"/>
          <p:cNvSpPr>
            <a:spLocks noGrp="1"/>
          </p:cNvSpPr>
          <p:nvPr>
            <p:ph type="subTitle" idx="1"/>
          </p:nvPr>
        </p:nvSpPr>
        <p:spPr/>
        <p:txBody>
          <a:bodyPr/>
          <a:lstStyle/>
          <a:p>
            <a:endParaRPr lang="en-US" altLang="en-US">
              <a:ea typeface="ＭＳ Ｐゴシック" charset="-128"/>
            </a:endParaRPr>
          </a:p>
        </p:txBody>
      </p:sp>
      <p:sp>
        <p:nvSpPr>
          <p:cNvPr id="18432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98F588EA-0CE5-0F40-AD41-2C47F534A0F9}" type="slidenum">
              <a:rPr lang="en-US" altLang="zh-TW" sz="1400"/>
              <a:pPr/>
              <a:t>165</a:t>
            </a:fld>
            <a:endParaRPr lang="en-US" altLang="zh-TW" sz="140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4"/>
          <p:cNvSpPr>
            <a:spLocks noGrp="1" noChangeArrowheads="1"/>
          </p:cNvSpPr>
          <p:nvPr>
            <p:ph type="ctrTitle"/>
          </p:nvPr>
        </p:nvSpPr>
        <p:spPr/>
        <p:txBody>
          <a:bodyPr/>
          <a:lstStyle/>
          <a:p>
            <a:pPr eaLnBrk="1" hangingPunct="1"/>
            <a:r>
              <a:rPr lang="en-US" altLang="zh-TW">
                <a:ea typeface="ＭＳ Ｐゴシック" charset="-128"/>
              </a:rPr>
              <a:t> </a:t>
            </a:r>
            <a:r>
              <a:rPr lang="en-US" altLang="zh-TW" b="1">
                <a:ea typeface="ＭＳ Ｐゴシック" charset="-128"/>
              </a:rPr>
              <a:t>8.1 Overview of TCP/IP Error Message</a:t>
            </a:r>
            <a:r>
              <a:rPr lang="en-US" altLang="zh-TW">
                <a:ea typeface="ＭＳ Ｐゴシック" charset="-128"/>
              </a:rPr>
              <a:t> </a:t>
            </a:r>
          </a:p>
        </p:txBody>
      </p:sp>
      <p:sp>
        <p:nvSpPr>
          <p:cNvPr id="185346" name="Rectangle 5"/>
          <p:cNvSpPr>
            <a:spLocks noGrp="1" noChangeArrowheads="1"/>
          </p:cNvSpPr>
          <p:nvPr>
            <p:ph type="subTitle" idx="1"/>
          </p:nvPr>
        </p:nvSpPr>
        <p:spPr/>
        <p:txBody>
          <a:bodyPr/>
          <a:lstStyle/>
          <a:p>
            <a:pPr eaLnBrk="1" hangingPunct="1"/>
            <a:endParaRPr lang="en-US" altLang="en-US">
              <a:ea typeface="ＭＳ Ｐゴシック" charset="-128"/>
            </a:endParaRPr>
          </a:p>
        </p:txBody>
      </p:sp>
      <p:sp>
        <p:nvSpPr>
          <p:cNvPr id="18534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5D273718-92DC-8743-881A-0C5B494752A3}" type="slidenum">
              <a:rPr lang="en-US" altLang="zh-TW" sz="1400"/>
              <a:pPr/>
              <a:t>166</a:t>
            </a:fld>
            <a:endParaRPr lang="en-US" altLang="zh-TW" sz="140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5"/>
          <p:cNvSpPr>
            <a:spLocks noChangeArrowheads="1"/>
          </p:cNvSpPr>
          <p:nvPr/>
        </p:nvSpPr>
        <p:spPr bwMode="auto">
          <a:xfrm>
            <a:off x="228600" y="914400"/>
            <a:ext cx="861060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257300" indent="-3429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lang="en-US" altLang="zh-TW" sz="2400">
                <a:latin typeface="Arial" charset="0"/>
                <a:ea typeface="ＭＳ Ｐゴシック" charset="-128"/>
              </a:rPr>
              <a:t>IP is a </a:t>
            </a:r>
            <a:r>
              <a:rPr lang="en-US" altLang="zh-TW" sz="2400" u="sng">
                <a:latin typeface="Arial" charset="0"/>
                <a:ea typeface="ＭＳ Ｐゴシック" charset="-128"/>
              </a:rPr>
              <a:t>best effort </a:t>
            </a:r>
            <a:r>
              <a:rPr lang="en-US" altLang="zh-TW" sz="2400">
                <a:latin typeface="Arial" charset="0"/>
                <a:ea typeface="ＭＳ Ｐゴシック" charset="-128"/>
              </a:rPr>
              <a:t>delivery system. </a:t>
            </a:r>
          </a:p>
          <a:p>
            <a:pPr eaLnBrk="1" hangingPunct="1">
              <a:spcBef>
                <a:spcPct val="0"/>
              </a:spcBef>
            </a:pPr>
            <a:r>
              <a:rPr lang="en-US" altLang="zh-TW" sz="2400">
                <a:latin typeface="Arial" charset="0"/>
                <a:ea typeface="ＭＳ Ｐゴシック" charset="-128"/>
              </a:rPr>
              <a:t>It has no mechanism to ensure that data is delivered over a network. </a:t>
            </a:r>
          </a:p>
          <a:p>
            <a:pPr eaLnBrk="1" hangingPunct="1">
              <a:spcBef>
                <a:spcPct val="0"/>
              </a:spcBef>
            </a:pPr>
            <a:r>
              <a:rPr lang="en-US" altLang="zh-TW" sz="2400">
                <a:latin typeface="Arial" charset="0"/>
                <a:ea typeface="ＭＳ Ｐゴシック" charset="-128"/>
              </a:rPr>
              <a:t>Data may fail to reach its destination for a variety of reasons such as:</a:t>
            </a:r>
          </a:p>
          <a:p>
            <a:pPr lvl="2" eaLnBrk="1" hangingPunct="1">
              <a:spcBef>
                <a:spcPct val="0"/>
              </a:spcBef>
            </a:pPr>
            <a:r>
              <a:rPr lang="en-US" altLang="zh-TW">
                <a:latin typeface="Arial" charset="0"/>
                <a:ea typeface="ＭＳ Ｐゴシック" charset="-128"/>
              </a:rPr>
              <a:t>hardware failure</a:t>
            </a:r>
          </a:p>
          <a:p>
            <a:pPr lvl="2" eaLnBrk="1" hangingPunct="1">
              <a:spcBef>
                <a:spcPct val="0"/>
              </a:spcBef>
            </a:pPr>
            <a:r>
              <a:rPr lang="en-US" altLang="zh-TW">
                <a:latin typeface="Arial" charset="0"/>
                <a:ea typeface="ＭＳ Ｐゴシック" charset="-128"/>
              </a:rPr>
              <a:t>improper configuration, or </a:t>
            </a:r>
          </a:p>
          <a:p>
            <a:pPr lvl="2" eaLnBrk="1" hangingPunct="1">
              <a:spcBef>
                <a:spcPct val="0"/>
              </a:spcBef>
            </a:pPr>
            <a:r>
              <a:rPr lang="en-US" altLang="zh-TW">
                <a:latin typeface="Arial" charset="0"/>
                <a:ea typeface="ＭＳ Ｐゴシック" charset="-128"/>
              </a:rPr>
              <a:t>incorrect routing information. </a:t>
            </a:r>
          </a:p>
          <a:p>
            <a:pPr eaLnBrk="1" hangingPunct="1">
              <a:spcBef>
                <a:spcPct val="0"/>
              </a:spcBef>
            </a:pPr>
            <a:r>
              <a:rPr lang="en-US" altLang="zh-TW" sz="2400">
                <a:latin typeface="Arial" charset="0"/>
                <a:ea typeface="ＭＳ Ｐゴシック" charset="-128"/>
              </a:rPr>
              <a:t>To help identify these failures, IP uses the Internet Control Message Protocol (ICMP) to notify the sender of the data that there was an error in the delivery process. </a:t>
            </a:r>
          </a:p>
          <a:p>
            <a:pPr eaLnBrk="1" hangingPunct="1">
              <a:spcBef>
                <a:spcPct val="0"/>
              </a:spcBef>
            </a:pPr>
            <a:r>
              <a:rPr lang="en-US" altLang="zh-TW" sz="2400">
                <a:latin typeface="Arial" charset="0"/>
                <a:ea typeface="ＭＳ Ｐゴシック" charset="-128"/>
              </a:rPr>
              <a:t>ICMP does not overcome the unreliability issues in IP. </a:t>
            </a:r>
          </a:p>
          <a:p>
            <a:pPr eaLnBrk="1" hangingPunct="1">
              <a:spcBef>
                <a:spcPct val="0"/>
              </a:spcBef>
            </a:pPr>
            <a:r>
              <a:rPr lang="en-US" altLang="zh-TW" sz="2400">
                <a:latin typeface="Arial" charset="0"/>
                <a:ea typeface="ＭＳ Ｐゴシック" charset="-128"/>
              </a:rPr>
              <a:t>Reliability is provided by upper layer protocols. </a:t>
            </a:r>
          </a:p>
        </p:txBody>
      </p:sp>
      <p:sp>
        <p:nvSpPr>
          <p:cNvPr id="186370" name="Rectangle 6"/>
          <p:cNvSpPr>
            <a:spLocks noChangeArrowheads="1"/>
          </p:cNvSpPr>
          <p:nvPr/>
        </p:nvSpPr>
        <p:spPr bwMode="auto">
          <a:xfrm>
            <a:off x="228600" y="228600"/>
            <a:ext cx="868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8.1.1 ICMP </a:t>
            </a:r>
          </a:p>
        </p:txBody>
      </p:sp>
      <p:sp>
        <p:nvSpPr>
          <p:cNvPr id="186371"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F714FF9A-E0D1-2149-85D4-2F4FBCBB1AE3}" type="slidenum">
              <a:rPr lang="en-US" altLang="zh-TW" sz="1400"/>
              <a:pPr/>
              <a:t>167</a:t>
            </a:fld>
            <a:endParaRPr lang="en-US" altLang="zh-TW" sz="140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3" name="Picture 4" descr="200509290031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089150"/>
            <a:ext cx="6991350" cy="476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4" name="Rectangle 5"/>
          <p:cNvSpPr>
            <a:spLocks noChangeArrowheads="1"/>
          </p:cNvSpPr>
          <p:nvPr/>
        </p:nvSpPr>
        <p:spPr bwMode="auto">
          <a:xfrm>
            <a:off x="152400" y="533400"/>
            <a:ext cx="8991600"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lang="en-US" altLang="zh-TW" sz="1600">
                <a:latin typeface="Arial" charset="0"/>
                <a:ea typeface="ＭＳ Ｐゴシック" charset="-128"/>
              </a:rPr>
              <a:t>Workstation 1 tries to send a datagram to Workstation 6, but Fa0/0 on Router C goes down. </a:t>
            </a:r>
          </a:p>
          <a:p>
            <a:pPr eaLnBrk="1" hangingPunct="1">
              <a:spcBef>
                <a:spcPct val="0"/>
              </a:spcBef>
            </a:pPr>
            <a:r>
              <a:rPr lang="en-US" altLang="zh-TW" sz="1600">
                <a:latin typeface="Arial" charset="0"/>
                <a:ea typeface="ＭＳ Ｐゴシック" charset="-128"/>
              </a:rPr>
              <a:t>Router C uses ICMP to send a message back to Workstation 1. The message indicates that the datagram could not be delivered. </a:t>
            </a:r>
          </a:p>
          <a:p>
            <a:pPr eaLnBrk="1" hangingPunct="1">
              <a:spcBef>
                <a:spcPct val="0"/>
              </a:spcBef>
            </a:pPr>
            <a:r>
              <a:rPr lang="en-US" altLang="zh-TW" sz="1600">
                <a:latin typeface="Arial" charset="0"/>
                <a:ea typeface="ＭＳ Ｐゴシック" charset="-128"/>
              </a:rPr>
              <a:t>ICMP does not correct any network problems that it encounters, it only reports them. </a:t>
            </a:r>
          </a:p>
          <a:p>
            <a:pPr>
              <a:spcBef>
                <a:spcPct val="0"/>
              </a:spcBef>
            </a:pPr>
            <a:r>
              <a:rPr lang="en-US" altLang="zh-TW" sz="1600">
                <a:latin typeface="Arial" charset="0"/>
                <a:ea typeface="ＭＳ Ｐゴシック" charset="-128"/>
              </a:rPr>
              <a:t>When Router C receives the datagram from Workstation 1, </a:t>
            </a:r>
            <a:r>
              <a:rPr lang="en-US" altLang="zh-TW" sz="1600" u="sng">
                <a:latin typeface="Arial" charset="0"/>
                <a:ea typeface="ＭＳ Ｐゴシック" charset="-128"/>
              </a:rPr>
              <a:t>it knows only the source and destination IP addresses of the datagram.</a:t>
            </a:r>
            <a:r>
              <a:rPr lang="en-US" altLang="zh-TW" sz="1600">
                <a:latin typeface="Arial" charset="0"/>
                <a:ea typeface="ＭＳ Ｐゴシック" charset="-128"/>
              </a:rPr>
              <a:t> It does not know the exact path that the datagram took. Therefore, Router C can only notify Workstation 1 of the failure and no ICMP messages are sent to Router A and Router B.</a:t>
            </a:r>
          </a:p>
          <a:p>
            <a:pPr>
              <a:spcBef>
                <a:spcPct val="0"/>
              </a:spcBef>
            </a:pPr>
            <a:endParaRPr lang="en-US" altLang="zh-TW" sz="1600">
              <a:latin typeface="Arial" charset="0"/>
              <a:ea typeface="ＭＳ Ｐゴシック" charset="-128"/>
            </a:endParaRPr>
          </a:p>
        </p:txBody>
      </p:sp>
      <p:sp>
        <p:nvSpPr>
          <p:cNvPr id="187395" name="Rectangle 6"/>
          <p:cNvSpPr>
            <a:spLocks noChangeArrowheads="1"/>
          </p:cNvSpPr>
          <p:nvPr/>
        </p:nvSpPr>
        <p:spPr bwMode="auto">
          <a:xfrm>
            <a:off x="0" y="166688"/>
            <a:ext cx="914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8.1.2 Error reporting and error correction </a:t>
            </a:r>
          </a:p>
        </p:txBody>
      </p:sp>
      <p:sp>
        <p:nvSpPr>
          <p:cNvPr id="187396" name="AutoShape 7"/>
          <p:cNvSpPr>
            <a:spLocks noChangeArrowheads="1"/>
          </p:cNvSpPr>
          <p:nvPr/>
        </p:nvSpPr>
        <p:spPr bwMode="auto">
          <a:xfrm>
            <a:off x="6477000" y="6019800"/>
            <a:ext cx="381000" cy="381000"/>
          </a:xfrm>
          <a:prstGeom prst="smileyFace">
            <a:avLst>
              <a:gd name="adj" fmla="val 4653"/>
            </a:avLst>
          </a:prstGeom>
          <a:solidFill>
            <a:schemeClr val="accent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a typeface="ＭＳ Ｐゴシック" charset="-128"/>
            </a:endParaRPr>
          </a:p>
        </p:txBody>
      </p:sp>
      <p:sp>
        <p:nvSpPr>
          <p:cNvPr id="187397" name="AutoShape 8"/>
          <p:cNvSpPr>
            <a:spLocks noChangeArrowheads="1"/>
          </p:cNvSpPr>
          <p:nvPr/>
        </p:nvSpPr>
        <p:spPr bwMode="auto">
          <a:xfrm>
            <a:off x="1905000" y="6019800"/>
            <a:ext cx="381000" cy="381000"/>
          </a:xfrm>
          <a:prstGeom prst="smileyFace">
            <a:avLst>
              <a:gd name="adj" fmla="val 4653"/>
            </a:avLst>
          </a:prstGeom>
          <a:solidFill>
            <a:schemeClr val="accent1"/>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a typeface="ＭＳ Ｐゴシック" charset="-128"/>
            </a:endParaRPr>
          </a:p>
        </p:txBody>
      </p:sp>
      <p:sp>
        <p:nvSpPr>
          <p:cNvPr id="18739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C7A1A8D0-9B55-B545-8664-4B6B7C2E4F82}" type="slidenum">
              <a:rPr lang="en-US" altLang="zh-TW" sz="1400"/>
              <a:pPr/>
              <a:t>168</a:t>
            </a:fld>
            <a:endParaRPr lang="en-US" altLang="zh-TW" sz="140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7" name="Picture 4" descr="20050929003147"/>
          <p:cNvPicPr>
            <a:picLocks noChangeAspect="1" noChangeArrowheads="1"/>
          </p:cNvPicPr>
          <p:nvPr/>
        </p:nvPicPr>
        <p:blipFill>
          <a:blip r:embed="rId2">
            <a:extLst>
              <a:ext uri="{28A0092B-C50C-407E-A947-70E740481C1C}">
                <a14:useLocalDpi xmlns:a14="http://schemas.microsoft.com/office/drawing/2010/main" val="0"/>
              </a:ext>
            </a:extLst>
          </a:blip>
          <a:srcRect t="29277" b="38518"/>
          <a:stretch>
            <a:fillRect/>
          </a:stretch>
        </p:blipFill>
        <p:spPr bwMode="auto">
          <a:xfrm>
            <a:off x="685800" y="4267200"/>
            <a:ext cx="76327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18" name="Rectangle 5"/>
          <p:cNvSpPr>
            <a:spLocks noChangeArrowheads="1"/>
          </p:cNvSpPr>
          <p:nvPr/>
        </p:nvSpPr>
        <p:spPr bwMode="auto">
          <a:xfrm>
            <a:off x="0" y="1066800"/>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lang="en-US" altLang="zh-TW" sz="1800">
                <a:latin typeface="Arial" charset="0"/>
                <a:ea typeface="ＭＳ Ｐゴシック" charset="-128"/>
              </a:rPr>
              <a:t>ICMP messages are encapsulated into datagrams in the </a:t>
            </a:r>
            <a:r>
              <a:rPr lang="en-US" altLang="zh-TW" sz="1800" u="sng">
                <a:latin typeface="Arial" charset="0"/>
                <a:ea typeface="ＭＳ Ｐゴシック" charset="-128"/>
              </a:rPr>
              <a:t>same way any other data is delivered</a:t>
            </a:r>
            <a:r>
              <a:rPr lang="en-US" altLang="zh-TW" sz="1800">
                <a:latin typeface="Arial" charset="0"/>
                <a:ea typeface="ＭＳ Ｐゴシック" charset="-128"/>
              </a:rPr>
              <a:t> when IP is used. </a:t>
            </a:r>
          </a:p>
        </p:txBody>
      </p:sp>
      <p:sp>
        <p:nvSpPr>
          <p:cNvPr id="188419" name="Rectangle 6"/>
          <p:cNvSpPr>
            <a:spLocks noChangeArrowheads="1"/>
          </p:cNvSpPr>
          <p:nvPr/>
        </p:nvSpPr>
        <p:spPr bwMode="auto">
          <a:xfrm>
            <a:off x="0" y="2057400"/>
            <a:ext cx="9144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lang="en-US" altLang="zh-TW" sz="1800">
                <a:latin typeface="Arial" charset="0"/>
                <a:ea typeface="ＭＳ Ｐゴシック" charset="-128"/>
              </a:rPr>
              <a:t>Since ICMP messages are transmitted in the same way as any other data, they are subject to the same delivery failures. This creates a scenario where error reports could generate more error reports and cause increased congestion on a network. For this reason, </a:t>
            </a:r>
            <a:r>
              <a:rPr lang="en-US" altLang="zh-TW" sz="1800" u="sng">
                <a:latin typeface="Arial" charset="0"/>
                <a:ea typeface="ＭＳ Ｐゴシック" charset="-128"/>
              </a:rPr>
              <a:t>errors created by ICMP messages do not generate their own ICMP messages</a:t>
            </a:r>
            <a:r>
              <a:rPr lang="en-US" altLang="zh-TW" sz="1800">
                <a:latin typeface="Arial" charset="0"/>
                <a:ea typeface="ＭＳ Ｐゴシック" charset="-128"/>
              </a:rPr>
              <a:t>. </a:t>
            </a:r>
          </a:p>
        </p:txBody>
      </p:sp>
      <p:sp>
        <p:nvSpPr>
          <p:cNvPr id="188420" name="Rectangle 7"/>
          <p:cNvSpPr>
            <a:spLocks noChangeArrowheads="1"/>
          </p:cNvSpPr>
          <p:nvPr/>
        </p:nvSpPr>
        <p:spPr bwMode="auto">
          <a:xfrm>
            <a:off x="0" y="2286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8.1.3 ICMP message delivery </a:t>
            </a:r>
          </a:p>
        </p:txBody>
      </p:sp>
      <p:sp>
        <p:nvSpPr>
          <p:cNvPr id="188421"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DD0F08D1-02A7-274D-B5A0-464861AB5603}" type="slidenum">
              <a:rPr lang="en-US" altLang="zh-TW" sz="1400"/>
              <a:pPr/>
              <a:t>169</a:t>
            </a:fld>
            <a:endParaRPr lang="en-US" altLang="zh-TW"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2" descr="SP32-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2000"/>
            <a:ext cx="8382000" cy="578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0" name="Rectangle 3"/>
          <p:cNvSpPr>
            <a:spLocks noChangeArrowheads="1"/>
          </p:cNvSpPr>
          <p:nvPr/>
        </p:nvSpPr>
        <p:spPr bwMode="auto">
          <a:xfrm>
            <a:off x="914400" y="533400"/>
            <a:ext cx="258445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200">
                <a:latin typeface="Helvetica" charset="0"/>
              </a:rPr>
              <a:t>1.2.7 C</a:t>
            </a:r>
            <a:r>
              <a:rPr kumimoji="0" lang="en-US" altLang="en-US" sz="1300">
                <a:latin typeface="Arial" charset="0"/>
              </a:rPr>
              <a:t>onnecting WAN interfaces</a:t>
            </a:r>
          </a:p>
        </p:txBody>
      </p:sp>
      <p:sp>
        <p:nvSpPr>
          <p:cNvPr id="32771"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E6A18CA7-318B-FB4B-AFCF-E33BB17B5B24}" type="slidenum">
              <a:rPr lang="en-US" altLang="zh-TW" sz="1400"/>
              <a:pPr/>
              <a:t>17</a:t>
            </a:fld>
            <a:endParaRPr lang="en-US" altLang="zh-TW" sz="140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1" name="Picture 4" descr="200509290031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303338"/>
            <a:ext cx="7632700"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442" name="Rectangle 5"/>
          <p:cNvSpPr>
            <a:spLocks noChangeArrowheads="1"/>
          </p:cNvSpPr>
          <p:nvPr/>
        </p:nvSpPr>
        <p:spPr bwMode="auto">
          <a:xfrm>
            <a:off x="0" y="838200"/>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e.g., </a:t>
            </a:r>
          </a:p>
          <a:p>
            <a:pPr eaLnBrk="1" hangingPunct="1">
              <a:spcBef>
                <a:spcPct val="0"/>
              </a:spcBef>
              <a:buFontTx/>
              <a:buNone/>
            </a:pPr>
            <a:r>
              <a:rPr lang="en-US" altLang="zh-TW" sz="1800">
                <a:latin typeface="Arial" charset="0"/>
                <a:ea typeface="ＭＳ Ｐゴシック" charset="-128"/>
              </a:rPr>
              <a:t>a non-existent IP address or to a destination device that is disconnected from its network </a:t>
            </a:r>
          </a:p>
        </p:txBody>
      </p:sp>
      <p:sp>
        <p:nvSpPr>
          <p:cNvPr id="189443" name="Rectangle 6"/>
          <p:cNvSpPr>
            <a:spLocks noChangeArrowheads="1"/>
          </p:cNvSpPr>
          <p:nvPr/>
        </p:nvSpPr>
        <p:spPr bwMode="auto">
          <a:xfrm>
            <a:off x="0" y="2286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8.1.4 Unreachable networks </a:t>
            </a:r>
          </a:p>
        </p:txBody>
      </p:sp>
      <p:sp>
        <p:nvSpPr>
          <p:cNvPr id="18944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9D65D2A5-9412-D54B-AC00-2E68B02C5DB4}" type="slidenum">
              <a:rPr lang="en-US" altLang="zh-TW" sz="1400"/>
              <a:pPr/>
              <a:t>170</a:t>
            </a:fld>
            <a:endParaRPr lang="en-US" altLang="zh-TW" sz="140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5" name="Picture 4" descr="200509290032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52588"/>
            <a:ext cx="7632700"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466" name="Rectangle 5"/>
          <p:cNvSpPr>
            <a:spLocks noChangeArrowheads="1"/>
          </p:cNvSpPr>
          <p:nvPr/>
        </p:nvSpPr>
        <p:spPr bwMode="auto">
          <a:xfrm>
            <a:off x="0" y="9906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The ICMP protocol can be used to test the availability of a particular destination. </a:t>
            </a:r>
          </a:p>
        </p:txBody>
      </p:sp>
      <p:sp>
        <p:nvSpPr>
          <p:cNvPr id="190467" name="Rectangle 6"/>
          <p:cNvSpPr>
            <a:spLocks noChangeArrowheads="1"/>
          </p:cNvSpPr>
          <p:nvPr/>
        </p:nvSpPr>
        <p:spPr bwMode="auto">
          <a:xfrm>
            <a:off x="0" y="14478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The echo request message is typically initiated with the </a:t>
            </a:r>
            <a:r>
              <a:rPr lang="en-US" altLang="zh-TW" sz="1800" b="1">
                <a:latin typeface="Arial" charset="0"/>
                <a:ea typeface="ＭＳ Ｐゴシック" charset="-128"/>
              </a:rPr>
              <a:t>ping</a:t>
            </a:r>
            <a:r>
              <a:rPr lang="en-US" altLang="zh-TW" sz="1800">
                <a:latin typeface="Arial" charset="0"/>
                <a:ea typeface="ＭＳ Ｐゴシック" charset="-128"/>
              </a:rPr>
              <a:t> command </a:t>
            </a:r>
          </a:p>
        </p:txBody>
      </p:sp>
      <p:sp>
        <p:nvSpPr>
          <p:cNvPr id="190468" name="Rectangle 7"/>
          <p:cNvSpPr>
            <a:spLocks noChangeArrowheads="1"/>
          </p:cNvSpPr>
          <p:nvPr/>
        </p:nvSpPr>
        <p:spPr bwMode="auto">
          <a:xfrm>
            <a:off x="0" y="2286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8.1.5 Use ping to test destination reachability </a:t>
            </a:r>
          </a:p>
        </p:txBody>
      </p:sp>
      <p:sp>
        <p:nvSpPr>
          <p:cNvPr id="19046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1D2A2FD1-FC80-9241-A96C-079107DADAEA}" type="slidenum">
              <a:rPr lang="en-US" altLang="zh-TW" sz="1400"/>
              <a:pPr/>
              <a:t>171</a:t>
            </a:fld>
            <a:endParaRPr lang="en-US" altLang="zh-TW" sz="140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89" name="Picture 4" descr="20050929003242"/>
          <p:cNvPicPr>
            <a:picLocks noChangeAspect="1" noChangeArrowheads="1"/>
          </p:cNvPicPr>
          <p:nvPr/>
        </p:nvPicPr>
        <p:blipFill>
          <a:blip r:embed="rId2">
            <a:extLst>
              <a:ext uri="{28A0092B-C50C-407E-A947-70E740481C1C}">
                <a14:useLocalDpi xmlns:a14="http://schemas.microsoft.com/office/drawing/2010/main" val="0"/>
              </a:ext>
            </a:extLst>
          </a:blip>
          <a:srcRect b="62093"/>
          <a:stretch>
            <a:fillRect/>
          </a:stretch>
        </p:blipFill>
        <p:spPr bwMode="auto">
          <a:xfrm>
            <a:off x="533400" y="3048000"/>
            <a:ext cx="7632700"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0" name="Rectangle 5"/>
          <p:cNvSpPr>
            <a:spLocks noChangeArrowheads="1"/>
          </p:cNvSpPr>
          <p:nvPr/>
        </p:nvSpPr>
        <p:spPr bwMode="auto">
          <a:xfrm>
            <a:off x="0" y="2286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8.1.6 Detecting excessively long routes </a:t>
            </a:r>
          </a:p>
        </p:txBody>
      </p:sp>
      <p:sp>
        <p:nvSpPr>
          <p:cNvPr id="191491" name="Rectangle 6"/>
          <p:cNvSpPr>
            <a:spLocks noChangeArrowheads="1"/>
          </p:cNvSpPr>
          <p:nvPr/>
        </p:nvSpPr>
        <p:spPr bwMode="auto">
          <a:xfrm>
            <a:off x="0" y="1524000"/>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Whether the actual path includes a </a:t>
            </a:r>
            <a:r>
              <a:rPr lang="en-US" altLang="zh-TW" sz="1800" u="sng">
                <a:latin typeface="Arial" charset="0"/>
                <a:ea typeface="ＭＳ Ｐゴシック" charset="-128"/>
              </a:rPr>
              <a:t>circular</a:t>
            </a:r>
            <a:r>
              <a:rPr lang="en-US" altLang="zh-TW" sz="1800">
                <a:latin typeface="Arial" charset="0"/>
                <a:ea typeface="ＭＳ Ｐゴシック" charset="-128"/>
              </a:rPr>
              <a:t> routing path or </a:t>
            </a:r>
            <a:r>
              <a:rPr lang="en-US" altLang="zh-TW" sz="1800" u="sng">
                <a:latin typeface="Arial" charset="0"/>
                <a:ea typeface="ＭＳ Ｐゴシック" charset="-128"/>
              </a:rPr>
              <a:t>too many hops</a:t>
            </a:r>
            <a:r>
              <a:rPr lang="en-US" altLang="zh-TW" sz="1800">
                <a:latin typeface="Arial" charset="0"/>
                <a:ea typeface="ＭＳ Ｐゴシック" charset="-128"/>
              </a:rPr>
              <a:t>, the packet will eventually exceed the maximum hop count, resulting in unreachable destinations. </a:t>
            </a:r>
          </a:p>
        </p:txBody>
      </p:sp>
      <p:sp>
        <p:nvSpPr>
          <p:cNvPr id="19149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A335ABF6-5F9D-0944-A0C1-729E424297B2}" type="slidenum">
              <a:rPr lang="en-US" altLang="zh-TW" sz="1400"/>
              <a:pPr/>
              <a:t>172</a:t>
            </a:fld>
            <a:endParaRPr lang="en-US" altLang="zh-TW" sz="140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1059"/>
          <p:cNvSpPr>
            <a:spLocks noGrp="1" noChangeArrowheads="1"/>
          </p:cNvSpPr>
          <p:nvPr>
            <p:ph type="ctrTitle"/>
          </p:nvPr>
        </p:nvSpPr>
        <p:spPr/>
        <p:txBody>
          <a:bodyPr/>
          <a:lstStyle/>
          <a:p>
            <a:pPr eaLnBrk="1" hangingPunct="1"/>
            <a:r>
              <a:rPr lang="en-US" altLang="zh-TW">
                <a:ea typeface="ＭＳ Ｐゴシック" charset="-128"/>
              </a:rPr>
              <a:t> </a:t>
            </a:r>
            <a:r>
              <a:rPr lang="en-US" altLang="zh-TW" b="1">
                <a:ea typeface="ＭＳ Ｐゴシック" charset="-128"/>
              </a:rPr>
              <a:t>8.2 ICMP Messages</a:t>
            </a:r>
            <a:r>
              <a:rPr lang="en-US" altLang="zh-TW">
                <a:ea typeface="ＭＳ Ｐゴシック" charset="-128"/>
              </a:rPr>
              <a:t> </a:t>
            </a:r>
          </a:p>
        </p:txBody>
      </p:sp>
      <p:sp>
        <p:nvSpPr>
          <p:cNvPr id="192514" name="Rectangle 1060"/>
          <p:cNvSpPr>
            <a:spLocks noGrp="1" noChangeArrowheads="1"/>
          </p:cNvSpPr>
          <p:nvPr>
            <p:ph type="subTitle" idx="1"/>
          </p:nvPr>
        </p:nvSpPr>
        <p:spPr/>
        <p:txBody>
          <a:bodyPr/>
          <a:lstStyle/>
          <a:p>
            <a:pPr eaLnBrk="1" hangingPunct="1"/>
            <a:endParaRPr lang="en-US" altLang="en-US">
              <a:ea typeface="ＭＳ Ｐゴシック" charset="-128"/>
            </a:endParaRPr>
          </a:p>
        </p:txBody>
      </p:sp>
      <p:sp>
        <p:nvSpPr>
          <p:cNvPr id="19251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75F7EADC-3A02-5F41-A749-C9DE8C294B76}" type="slidenum">
              <a:rPr lang="en-US" altLang="zh-TW" sz="1400"/>
              <a:pPr/>
              <a:t>173</a:t>
            </a:fld>
            <a:endParaRPr lang="en-US" altLang="zh-TW" sz="140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7" name="Picture 4" descr="20050929003245"/>
          <p:cNvPicPr>
            <a:picLocks noChangeAspect="1" noChangeArrowheads="1"/>
          </p:cNvPicPr>
          <p:nvPr/>
        </p:nvPicPr>
        <p:blipFill>
          <a:blip r:embed="rId2">
            <a:extLst>
              <a:ext uri="{28A0092B-C50C-407E-A947-70E740481C1C}">
                <a14:useLocalDpi xmlns:a14="http://schemas.microsoft.com/office/drawing/2010/main" val="0"/>
              </a:ext>
            </a:extLst>
          </a:blip>
          <a:srcRect r="36644"/>
          <a:stretch>
            <a:fillRect/>
          </a:stretch>
        </p:blipFill>
        <p:spPr bwMode="auto">
          <a:xfrm>
            <a:off x="0" y="609600"/>
            <a:ext cx="4435475"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538" name="Rectangle 5"/>
          <p:cNvSpPr>
            <a:spLocks noChangeArrowheads="1"/>
          </p:cNvSpPr>
          <p:nvPr/>
        </p:nvSpPr>
        <p:spPr bwMode="auto">
          <a:xfrm>
            <a:off x="4572000" y="1905000"/>
            <a:ext cx="4114800" cy="311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lang="en-US" altLang="zh-TW" sz="1800" u="sng">
                <a:latin typeface="Arial" charset="0"/>
                <a:ea typeface="ＭＳ Ｐゴシック" charset="-128"/>
              </a:rPr>
              <a:t>type and code </a:t>
            </a:r>
          </a:p>
          <a:p>
            <a:pPr eaLnBrk="1" hangingPunct="1">
              <a:spcBef>
                <a:spcPct val="0"/>
              </a:spcBef>
            </a:pPr>
            <a:r>
              <a:rPr lang="en-US" altLang="zh-TW" sz="1800" u="sng">
                <a:latin typeface="Arial" charset="0"/>
                <a:ea typeface="ＭＳ Ｐゴシック" charset="-128"/>
              </a:rPr>
              <a:t>identifier and sequence number</a:t>
            </a:r>
          </a:p>
          <a:p>
            <a:pPr lvl="1" eaLnBrk="1" hangingPunct="1">
              <a:spcBef>
                <a:spcPct val="0"/>
              </a:spcBef>
              <a:buFontTx/>
              <a:buChar char="•"/>
            </a:pPr>
            <a:r>
              <a:rPr lang="en-US" altLang="zh-TW" sz="1800">
                <a:latin typeface="Arial" charset="0"/>
                <a:ea typeface="ＭＳ Ｐゴシック" charset="-128"/>
              </a:rPr>
              <a:t>are unique to the echo request and echo reply messages. </a:t>
            </a:r>
          </a:p>
          <a:p>
            <a:pPr lvl="1" eaLnBrk="1" hangingPunct="1">
              <a:spcBef>
                <a:spcPct val="0"/>
              </a:spcBef>
              <a:buFontTx/>
              <a:buChar char="•"/>
            </a:pPr>
            <a:r>
              <a:rPr lang="en-US" altLang="zh-TW" sz="1800">
                <a:latin typeface="Arial" charset="0"/>
                <a:ea typeface="ＭＳ Ｐゴシック" charset="-128"/>
              </a:rPr>
              <a:t>are used to match the echo replies to the corresponding echo request. </a:t>
            </a:r>
          </a:p>
          <a:p>
            <a:pPr eaLnBrk="1" hangingPunct="1">
              <a:spcBef>
                <a:spcPct val="0"/>
              </a:spcBef>
            </a:pPr>
            <a:r>
              <a:rPr lang="en-US" altLang="zh-TW" sz="1800" u="sng">
                <a:latin typeface="Arial" charset="0"/>
                <a:ea typeface="ＭＳ Ｐゴシック" charset="-128"/>
              </a:rPr>
              <a:t>data</a:t>
            </a:r>
            <a:r>
              <a:rPr lang="en-US" altLang="zh-TW" sz="1800">
                <a:latin typeface="Arial" charset="0"/>
                <a:ea typeface="ＭＳ Ｐゴシック" charset="-128"/>
              </a:rPr>
              <a:t> </a:t>
            </a:r>
          </a:p>
          <a:p>
            <a:pPr lvl="1" eaLnBrk="1" hangingPunct="1">
              <a:spcBef>
                <a:spcPct val="0"/>
              </a:spcBef>
              <a:buFontTx/>
              <a:buChar char="•"/>
            </a:pPr>
            <a:r>
              <a:rPr lang="en-US" altLang="zh-TW" sz="1800">
                <a:latin typeface="Arial" charset="0"/>
                <a:ea typeface="ＭＳ Ｐゴシック" charset="-128"/>
              </a:rPr>
              <a:t>contains additional information that may be a part of the echo reply or echo request message. </a:t>
            </a:r>
          </a:p>
        </p:txBody>
      </p:sp>
      <p:pic>
        <p:nvPicPr>
          <p:cNvPr id="193539" name="Picture 6" descr="20050929003248"/>
          <p:cNvPicPr>
            <a:picLocks noChangeAspect="1" noChangeArrowheads="1"/>
          </p:cNvPicPr>
          <p:nvPr/>
        </p:nvPicPr>
        <p:blipFill>
          <a:blip r:embed="rId3">
            <a:extLst>
              <a:ext uri="{28A0092B-C50C-407E-A947-70E740481C1C}">
                <a14:useLocalDpi xmlns:a14="http://schemas.microsoft.com/office/drawing/2010/main" val="0"/>
              </a:ext>
            </a:extLst>
          </a:blip>
          <a:srcRect t="39603" b="30556"/>
          <a:stretch>
            <a:fillRect/>
          </a:stretch>
        </p:blipFill>
        <p:spPr bwMode="auto">
          <a:xfrm>
            <a:off x="533400" y="5334000"/>
            <a:ext cx="748823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540" name="Rectangle 7"/>
          <p:cNvSpPr>
            <a:spLocks noChangeArrowheads="1"/>
          </p:cNvSpPr>
          <p:nvPr/>
        </p:nvSpPr>
        <p:spPr bwMode="auto">
          <a:xfrm>
            <a:off x="0" y="2286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u="sng">
                <a:latin typeface="Arial" charset="0"/>
                <a:ea typeface="ＭＳ Ｐゴシック" charset="-128"/>
              </a:rPr>
              <a:t>Type 0, 8: Echo messages </a:t>
            </a:r>
          </a:p>
        </p:txBody>
      </p:sp>
      <p:sp>
        <p:nvSpPr>
          <p:cNvPr id="193541" name="Right Arrow 7"/>
          <p:cNvSpPr>
            <a:spLocks noChangeArrowheads="1"/>
          </p:cNvSpPr>
          <p:nvPr/>
        </p:nvSpPr>
        <p:spPr bwMode="auto">
          <a:xfrm>
            <a:off x="1219200" y="1447800"/>
            <a:ext cx="533400" cy="228600"/>
          </a:xfrm>
          <a:prstGeom prst="rightArrow">
            <a:avLst>
              <a:gd name="adj1" fmla="val 50000"/>
              <a:gd name="adj2" fmla="val 50005"/>
            </a:avLst>
          </a:prstGeom>
          <a:solidFill>
            <a:srgbClr val="FF0000"/>
          </a:solidFill>
          <a:ln w="9525">
            <a:solidFill>
              <a:schemeClr val="tx1"/>
            </a:solidFill>
            <a:round/>
            <a:headEnd/>
            <a:tailEnd/>
          </a:ln>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a typeface="ＭＳ Ｐゴシック" charset="-128"/>
            </a:endParaRPr>
          </a:p>
        </p:txBody>
      </p:sp>
      <p:sp>
        <p:nvSpPr>
          <p:cNvPr id="19354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6189C18E-4E55-1344-8033-2562B4B33EEB}" type="slidenum">
              <a:rPr lang="en-US" altLang="zh-TW" sz="1400"/>
              <a:pPr/>
              <a:t>174</a:t>
            </a:fld>
            <a:endParaRPr lang="en-US" altLang="zh-TW" sz="140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1" name="Picture 4" descr="20050929003252"/>
          <p:cNvPicPr>
            <a:picLocks noChangeAspect="1" noChangeArrowheads="1"/>
          </p:cNvPicPr>
          <p:nvPr/>
        </p:nvPicPr>
        <p:blipFill>
          <a:blip r:embed="rId2">
            <a:extLst>
              <a:ext uri="{28A0092B-C50C-407E-A947-70E740481C1C}">
                <a14:useLocalDpi xmlns:a14="http://schemas.microsoft.com/office/drawing/2010/main" val="0"/>
              </a:ext>
            </a:extLst>
          </a:blip>
          <a:srcRect b="24588"/>
          <a:stretch>
            <a:fillRect/>
          </a:stretch>
        </p:blipFill>
        <p:spPr bwMode="auto">
          <a:xfrm>
            <a:off x="457200" y="2667000"/>
            <a:ext cx="7488238"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2" name="Rectangle 5"/>
          <p:cNvSpPr>
            <a:spLocks noChangeArrowheads="1"/>
          </p:cNvSpPr>
          <p:nvPr/>
        </p:nvSpPr>
        <p:spPr bwMode="auto">
          <a:xfrm>
            <a:off x="0" y="3048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u="sng">
                <a:latin typeface="Arial" charset="0"/>
                <a:ea typeface="ＭＳ Ｐゴシック" charset="-128"/>
              </a:rPr>
              <a:t>Type 3: Destination unreachable message </a:t>
            </a:r>
          </a:p>
        </p:txBody>
      </p:sp>
      <p:sp>
        <p:nvSpPr>
          <p:cNvPr id="194563" name="Rectangle 6"/>
          <p:cNvSpPr>
            <a:spLocks noChangeArrowheads="1"/>
          </p:cNvSpPr>
          <p:nvPr/>
        </p:nvSpPr>
        <p:spPr bwMode="auto">
          <a:xfrm>
            <a:off x="609600" y="990600"/>
            <a:ext cx="81534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Datagrams cannot always be forwarded to their destinations. E.g.,</a:t>
            </a:r>
          </a:p>
          <a:p>
            <a:pPr eaLnBrk="1" hangingPunct="1">
              <a:spcBef>
                <a:spcPct val="0"/>
              </a:spcBef>
              <a:buFontTx/>
              <a:buNone/>
            </a:pPr>
            <a:r>
              <a:rPr lang="en-US" altLang="zh-TW" sz="1800">
                <a:latin typeface="Arial" charset="0"/>
                <a:ea typeface="ＭＳ Ｐゴシック" charset="-128"/>
              </a:rPr>
              <a:t>Hardware failures, improper protocol configuration, down interfaces, and incorrect routing information </a:t>
            </a:r>
          </a:p>
        </p:txBody>
      </p:sp>
      <p:sp>
        <p:nvSpPr>
          <p:cNvPr id="194564" name="AutoShape 7" descr="Box_1"/>
          <p:cNvSpPr>
            <a:spLocks noChangeAspect="1" noChangeArrowheads="1"/>
          </p:cNvSpPr>
          <p:nvPr/>
        </p:nvSpPr>
        <p:spPr bwMode="auto">
          <a:xfrm>
            <a:off x="2755900" y="3292475"/>
            <a:ext cx="1365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a typeface="ＭＳ Ｐゴシック" charset="-128"/>
            </a:endParaRPr>
          </a:p>
        </p:txBody>
      </p:sp>
      <p:sp>
        <p:nvSpPr>
          <p:cNvPr id="19456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1AC0797F-548A-9D46-8F96-540B900023CF}" type="slidenum">
              <a:rPr lang="en-US" altLang="zh-TW" sz="1400"/>
              <a:pPr/>
              <a:t>175</a:t>
            </a:fld>
            <a:endParaRPr lang="en-US" altLang="zh-TW" sz="140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5" name="Picture 4" descr="20050929003302"/>
          <p:cNvPicPr>
            <a:picLocks noChangeAspect="1" noChangeArrowheads="1"/>
          </p:cNvPicPr>
          <p:nvPr/>
        </p:nvPicPr>
        <p:blipFill>
          <a:blip r:embed="rId2">
            <a:extLst>
              <a:ext uri="{28A0092B-C50C-407E-A947-70E740481C1C}">
                <a14:useLocalDpi xmlns:a14="http://schemas.microsoft.com/office/drawing/2010/main" val="0"/>
              </a:ext>
            </a:extLst>
          </a:blip>
          <a:srcRect t="10039" r="26595" b="7440"/>
          <a:stretch>
            <a:fillRect/>
          </a:stretch>
        </p:blipFill>
        <p:spPr bwMode="auto">
          <a:xfrm>
            <a:off x="3733800" y="2825750"/>
            <a:ext cx="525780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6" name="Picture 5" descr="20050929003300"/>
          <p:cNvPicPr>
            <a:picLocks noChangeAspect="1" noChangeArrowheads="1"/>
          </p:cNvPicPr>
          <p:nvPr/>
        </p:nvPicPr>
        <p:blipFill>
          <a:blip r:embed="rId3">
            <a:extLst>
              <a:ext uri="{28A0092B-C50C-407E-A947-70E740481C1C}">
                <a14:useLocalDpi xmlns:a14="http://schemas.microsoft.com/office/drawing/2010/main" val="0"/>
              </a:ext>
            </a:extLst>
          </a:blip>
          <a:srcRect t="38110" b="30556"/>
          <a:stretch>
            <a:fillRect/>
          </a:stretch>
        </p:blipFill>
        <p:spPr bwMode="auto">
          <a:xfrm>
            <a:off x="76200" y="0"/>
            <a:ext cx="7239000"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87" name="AutoShape 7" descr="Box_3"/>
          <p:cNvSpPr>
            <a:spLocks noChangeAspect="1" noChangeArrowheads="1"/>
          </p:cNvSpPr>
          <p:nvPr/>
        </p:nvSpPr>
        <p:spPr bwMode="auto">
          <a:xfrm>
            <a:off x="-1428750" y="2605088"/>
            <a:ext cx="1365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a typeface="ＭＳ Ｐゴシック" charset="-128"/>
            </a:endParaRPr>
          </a:p>
        </p:txBody>
      </p:sp>
      <p:sp>
        <p:nvSpPr>
          <p:cNvPr id="195588" name="AutoShape 8" descr="Box_4"/>
          <p:cNvSpPr>
            <a:spLocks noChangeAspect="1" noChangeArrowheads="1"/>
          </p:cNvSpPr>
          <p:nvPr/>
        </p:nvSpPr>
        <p:spPr bwMode="auto">
          <a:xfrm>
            <a:off x="7019925" y="2605088"/>
            <a:ext cx="1365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a typeface="ＭＳ Ｐゴシック" charset="-128"/>
            </a:endParaRPr>
          </a:p>
        </p:txBody>
      </p:sp>
      <p:pic>
        <p:nvPicPr>
          <p:cNvPr id="195589" name="Picture 4" descr="20050929003245"/>
          <p:cNvPicPr>
            <a:picLocks noChangeAspect="1" noChangeArrowheads="1"/>
          </p:cNvPicPr>
          <p:nvPr/>
        </p:nvPicPr>
        <p:blipFill>
          <a:blip r:embed="rId4">
            <a:extLst>
              <a:ext uri="{28A0092B-C50C-407E-A947-70E740481C1C}">
                <a14:useLocalDpi xmlns:a14="http://schemas.microsoft.com/office/drawing/2010/main" val="0"/>
              </a:ext>
            </a:extLst>
          </a:blip>
          <a:srcRect l="4874" t="8894" r="36644"/>
          <a:stretch>
            <a:fillRect/>
          </a:stretch>
        </p:blipFill>
        <p:spPr bwMode="auto">
          <a:xfrm>
            <a:off x="152400" y="2971800"/>
            <a:ext cx="3657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90" name="Rectangle 6"/>
          <p:cNvSpPr>
            <a:spLocks noChangeArrowheads="1"/>
          </p:cNvSpPr>
          <p:nvPr/>
        </p:nvSpPr>
        <p:spPr bwMode="auto">
          <a:xfrm>
            <a:off x="304800" y="1600200"/>
            <a:ext cx="8382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600">
                <a:latin typeface="Arial" charset="0"/>
                <a:ea typeface="ＭＳ Ｐゴシック" charset="-128"/>
              </a:rPr>
              <a:t>an ICMP destination unreachable message header:</a:t>
            </a:r>
          </a:p>
          <a:p>
            <a:pPr eaLnBrk="1" hangingPunct="1">
              <a:spcBef>
                <a:spcPct val="0"/>
              </a:spcBef>
              <a:buFontTx/>
              <a:buNone/>
            </a:pPr>
            <a:r>
              <a:rPr lang="en-US" altLang="zh-TW" sz="1600" u="sng">
                <a:latin typeface="Arial" charset="0"/>
                <a:ea typeface="ＭＳ Ｐゴシック" charset="-128"/>
              </a:rPr>
              <a:t>type = 3</a:t>
            </a:r>
          </a:p>
          <a:p>
            <a:pPr eaLnBrk="1" hangingPunct="1">
              <a:spcBef>
                <a:spcPct val="0"/>
              </a:spcBef>
              <a:buFontTx/>
              <a:buNone/>
            </a:pPr>
            <a:r>
              <a:rPr lang="en-US" altLang="zh-TW" sz="1600" u="sng">
                <a:latin typeface="Arial" charset="0"/>
                <a:ea typeface="ＭＳ Ｐゴシック" charset="-128"/>
              </a:rPr>
              <a:t>code =  </a:t>
            </a:r>
            <a:r>
              <a:rPr lang="en-US" altLang="zh-TW" sz="1600">
                <a:latin typeface="Arial" charset="0"/>
                <a:ea typeface="ＭＳ Ｐゴシック" charset="-128"/>
              </a:rPr>
              <a:t>the unreachable reason. See table.</a:t>
            </a:r>
          </a:p>
          <a:p>
            <a:pPr>
              <a:spcBef>
                <a:spcPct val="0"/>
              </a:spcBef>
              <a:buFontTx/>
              <a:buNone/>
            </a:pPr>
            <a:r>
              <a:rPr lang="en-US" altLang="zh-TW" sz="1600">
                <a:latin typeface="Arial" charset="0"/>
                <a:ea typeface="ＭＳ Ｐゴシック" charset="-128"/>
              </a:rPr>
              <a:t>To effectively troubleshoot an IP network, it is necessary to understand the various </a:t>
            </a:r>
          </a:p>
          <a:p>
            <a:pPr>
              <a:spcBef>
                <a:spcPct val="0"/>
              </a:spcBef>
              <a:buFontTx/>
              <a:buNone/>
            </a:pPr>
            <a:r>
              <a:rPr lang="en-US" altLang="zh-TW" sz="1600">
                <a:latin typeface="Arial" charset="0"/>
                <a:ea typeface="ＭＳ Ｐゴシック" charset="-128"/>
              </a:rPr>
              <a:t>causes of ICMP destination unreachable  messages.</a:t>
            </a:r>
          </a:p>
          <a:p>
            <a:pPr>
              <a:spcBef>
                <a:spcPct val="0"/>
              </a:spcBef>
              <a:buFontTx/>
              <a:buNone/>
            </a:pPr>
            <a:endParaRPr lang="en-US" altLang="zh-TW" sz="1600">
              <a:latin typeface="Arial" charset="0"/>
              <a:ea typeface="ＭＳ Ｐゴシック" charset="-128"/>
            </a:endParaRPr>
          </a:p>
        </p:txBody>
      </p:sp>
      <p:sp>
        <p:nvSpPr>
          <p:cNvPr id="195591" name="Right Arrow 11"/>
          <p:cNvSpPr>
            <a:spLocks noChangeArrowheads="1"/>
          </p:cNvSpPr>
          <p:nvPr/>
        </p:nvSpPr>
        <p:spPr bwMode="auto">
          <a:xfrm>
            <a:off x="838200" y="3581400"/>
            <a:ext cx="533400" cy="228600"/>
          </a:xfrm>
          <a:prstGeom prst="rightArrow">
            <a:avLst>
              <a:gd name="adj1" fmla="val 50000"/>
              <a:gd name="adj2" fmla="val 50005"/>
            </a:avLst>
          </a:prstGeom>
          <a:solidFill>
            <a:srgbClr val="FF0000"/>
          </a:solidFill>
          <a:ln w="9525">
            <a:solidFill>
              <a:schemeClr val="tx1"/>
            </a:solidFill>
            <a:round/>
            <a:headEnd/>
            <a:tailEnd/>
          </a:ln>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a typeface="ＭＳ Ｐゴシック" charset="-128"/>
            </a:endParaRPr>
          </a:p>
        </p:txBody>
      </p:sp>
      <p:sp>
        <p:nvSpPr>
          <p:cNvPr id="19559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9DE56B6B-0CEB-954B-B320-225828055A19}" type="slidenum">
              <a:rPr lang="en-US" altLang="zh-TW" sz="1400"/>
              <a:pPr/>
              <a:t>176</a:t>
            </a:fld>
            <a:endParaRPr lang="en-US" altLang="zh-TW" sz="140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09" name="Picture 4" descr="20050929003310"/>
          <p:cNvPicPr>
            <a:picLocks noChangeAspect="1" noChangeArrowheads="1"/>
          </p:cNvPicPr>
          <p:nvPr/>
        </p:nvPicPr>
        <p:blipFill>
          <a:blip r:embed="rId2">
            <a:extLst>
              <a:ext uri="{28A0092B-C50C-407E-A947-70E740481C1C}">
                <a14:useLocalDpi xmlns:a14="http://schemas.microsoft.com/office/drawing/2010/main" val="0"/>
              </a:ext>
            </a:extLst>
          </a:blip>
          <a:srcRect b="8252"/>
          <a:stretch>
            <a:fillRect/>
          </a:stretch>
        </p:blipFill>
        <p:spPr bwMode="auto">
          <a:xfrm>
            <a:off x="914400" y="2133600"/>
            <a:ext cx="7416800"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10" name="Rectangle 5"/>
          <p:cNvSpPr>
            <a:spLocks noChangeArrowheads="1"/>
          </p:cNvSpPr>
          <p:nvPr/>
        </p:nvSpPr>
        <p:spPr bwMode="auto">
          <a:xfrm>
            <a:off x="0" y="3810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u="sng">
                <a:latin typeface="Arial" charset="0"/>
                <a:ea typeface="ＭＳ Ｐゴシック" charset="-128"/>
              </a:rPr>
              <a:t>Type 5:  Redirect/change requests </a:t>
            </a:r>
          </a:p>
        </p:txBody>
      </p:sp>
      <p:sp>
        <p:nvSpPr>
          <p:cNvPr id="196611" name="Rectangle 6"/>
          <p:cNvSpPr>
            <a:spLocks noChangeArrowheads="1"/>
          </p:cNvSpPr>
          <p:nvPr/>
        </p:nvSpPr>
        <p:spPr bwMode="auto">
          <a:xfrm>
            <a:off x="0" y="1066800"/>
            <a:ext cx="91440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lang="en-US" altLang="zh-TW" sz="1800">
                <a:latin typeface="Arial" charset="0"/>
                <a:ea typeface="ＭＳ Ｐゴシック" charset="-128"/>
              </a:rPr>
              <a:t>Normally, Host B is connected to a single gateway. </a:t>
            </a:r>
          </a:p>
          <a:p>
            <a:pPr eaLnBrk="1" hangingPunct="1">
              <a:spcBef>
                <a:spcPct val="0"/>
              </a:spcBef>
            </a:pPr>
            <a:r>
              <a:rPr lang="en-US" altLang="zh-TW" sz="1800">
                <a:latin typeface="Arial" charset="0"/>
                <a:ea typeface="ＭＳ Ｐゴシック" charset="-128"/>
              </a:rPr>
              <a:t>However, a host may be connected to a segment that has two or more directly connected routers. </a:t>
            </a:r>
          </a:p>
          <a:p>
            <a:pPr eaLnBrk="1" hangingPunct="1">
              <a:spcBef>
                <a:spcPct val="0"/>
              </a:spcBef>
            </a:pPr>
            <a:r>
              <a:rPr lang="en-US" altLang="zh-TW" sz="1800">
                <a:latin typeface="Arial" charset="0"/>
                <a:ea typeface="ＭＳ Ｐゴシック" charset="-128"/>
              </a:rPr>
              <a:t>In this case, the default gateway of the host may need to use a redirect/change request to inform the host of the best path to a certain network. </a:t>
            </a:r>
          </a:p>
        </p:txBody>
      </p:sp>
      <p:sp>
        <p:nvSpPr>
          <p:cNvPr id="19661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5A509956-A787-484A-96D7-9B9BAEA89F48}" type="slidenum">
              <a:rPr lang="en-US" altLang="zh-TW" sz="1400"/>
              <a:pPr/>
              <a:t>177</a:t>
            </a:fld>
            <a:endParaRPr lang="en-US" altLang="zh-TW" sz="140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3" name="Picture 4" descr="20050929003312"/>
          <p:cNvPicPr>
            <a:picLocks noChangeAspect="1" noChangeArrowheads="1"/>
          </p:cNvPicPr>
          <p:nvPr/>
        </p:nvPicPr>
        <p:blipFill>
          <a:blip r:embed="rId2">
            <a:extLst>
              <a:ext uri="{28A0092B-C50C-407E-A947-70E740481C1C}">
                <a14:useLocalDpi xmlns:a14="http://schemas.microsoft.com/office/drawing/2010/main" val="0"/>
              </a:ext>
            </a:extLst>
          </a:blip>
          <a:srcRect l="13356" r="25000"/>
          <a:stretch>
            <a:fillRect/>
          </a:stretch>
        </p:blipFill>
        <p:spPr bwMode="auto">
          <a:xfrm>
            <a:off x="0" y="2057400"/>
            <a:ext cx="433863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34" name="Rectangle 5"/>
          <p:cNvSpPr>
            <a:spLocks noChangeArrowheads="1"/>
          </p:cNvSpPr>
          <p:nvPr/>
        </p:nvSpPr>
        <p:spPr bwMode="auto">
          <a:xfrm>
            <a:off x="0" y="0"/>
            <a:ext cx="891540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tabLst>
                <a:tab pos="196850" algn="l"/>
              </a:tabLst>
              <a:defRPr kumimoji="1" sz="3200">
                <a:solidFill>
                  <a:schemeClr val="tx1"/>
                </a:solidFill>
                <a:latin typeface="Times New Roman" charset="0"/>
                <a:ea typeface="PMingLiU" charset="-120"/>
                <a:cs typeface="新細明體" charset="-120"/>
              </a:defRPr>
            </a:lvl1pPr>
            <a:lvl2pPr marL="742950" indent="-285750">
              <a:spcBef>
                <a:spcPct val="20000"/>
              </a:spcBef>
              <a:buChar char="–"/>
              <a:tabLst>
                <a:tab pos="196850" algn="l"/>
              </a:tabLst>
              <a:defRPr kumimoji="1" sz="2800">
                <a:solidFill>
                  <a:schemeClr val="tx1"/>
                </a:solidFill>
                <a:latin typeface="Times New Roman" charset="0"/>
                <a:ea typeface="PMingLiU" charset="-120"/>
                <a:cs typeface="新細明體" charset="-120"/>
              </a:defRPr>
            </a:lvl2pPr>
            <a:lvl3pPr marL="1143000" indent="-228600">
              <a:spcBef>
                <a:spcPct val="20000"/>
              </a:spcBef>
              <a:buChar char="•"/>
              <a:tabLst>
                <a:tab pos="196850" algn="l"/>
              </a:tabLst>
              <a:defRPr kumimoji="1" sz="2400">
                <a:solidFill>
                  <a:schemeClr val="tx1"/>
                </a:solidFill>
                <a:latin typeface="Times New Roman" charset="0"/>
                <a:ea typeface="PMingLiU" charset="-120"/>
                <a:cs typeface="新細明體" charset="-120"/>
              </a:defRPr>
            </a:lvl3pPr>
            <a:lvl4pPr marL="1600200" indent="-228600">
              <a:spcBef>
                <a:spcPct val="20000"/>
              </a:spcBef>
              <a:buChar char="–"/>
              <a:tabLst>
                <a:tab pos="196850" algn="l"/>
              </a:tabLst>
              <a:defRPr kumimoji="1" sz="2000">
                <a:solidFill>
                  <a:schemeClr val="tx1"/>
                </a:solidFill>
                <a:latin typeface="Times New Roman" charset="0"/>
                <a:ea typeface="PMingLiU" charset="-120"/>
                <a:cs typeface="新細明體" charset="-120"/>
              </a:defRPr>
            </a:lvl4pPr>
            <a:lvl5pPr marL="2057400" indent="-228600">
              <a:spcBef>
                <a:spcPct val="20000"/>
              </a:spcBef>
              <a:buChar char="»"/>
              <a:tabLst>
                <a:tab pos="196850" algn="l"/>
              </a:tabLst>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tabLst>
                <a:tab pos="196850" algn="l"/>
              </a:tabLst>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tabLst>
                <a:tab pos="196850" algn="l"/>
              </a:tabLst>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tabLst>
                <a:tab pos="196850" algn="l"/>
              </a:tabLst>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tabLst>
                <a:tab pos="196850" algn="l"/>
              </a:tabLst>
              <a:defRPr kumimoji="1" sz="2000">
                <a:solidFill>
                  <a:schemeClr val="tx1"/>
                </a:solidFill>
                <a:latin typeface="Times New Roman" charset="0"/>
                <a:ea typeface="PMingLiU" charset="-120"/>
                <a:cs typeface="新細明體" charset="-120"/>
              </a:defRPr>
            </a:lvl9pPr>
          </a:lstStyle>
          <a:p>
            <a:pPr eaLnBrk="1" hangingPunct="1">
              <a:spcBef>
                <a:spcPct val="0"/>
              </a:spcBef>
            </a:pPr>
            <a:r>
              <a:rPr lang="en-US" altLang="zh-TW" sz="1800">
                <a:latin typeface="Arial" charset="0"/>
                <a:ea typeface="ＭＳ Ｐゴシック" charset="-128"/>
              </a:rPr>
              <a:t>Host B sends a packet to Host C on network 10.0.0.0/8. </a:t>
            </a:r>
          </a:p>
          <a:p>
            <a:pPr eaLnBrk="1" hangingPunct="1">
              <a:spcBef>
                <a:spcPct val="0"/>
              </a:spcBef>
            </a:pPr>
            <a:r>
              <a:rPr lang="en-US" altLang="zh-TW" sz="1800">
                <a:latin typeface="Arial" charset="0"/>
                <a:ea typeface="ＭＳ Ｐゴシック" charset="-128"/>
              </a:rPr>
              <a:t>Since Host B is not directly connected to the same network, it forwards the packet to its default gateway, Router A. </a:t>
            </a:r>
          </a:p>
          <a:p>
            <a:pPr eaLnBrk="1" hangingPunct="1">
              <a:spcBef>
                <a:spcPct val="0"/>
              </a:spcBef>
            </a:pPr>
            <a:r>
              <a:rPr lang="en-US" altLang="zh-TW" sz="1800">
                <a:latin typeface="Arial" charset="0"/>
                <a:ea typeface="ＭＳ Ｐゴシック" charset="-128"/>
              </a:rPr>
              <a:t>Router A finds the correct route to network 10.0.0.0/8 by looking into its route table. It determines that the path to the network is back out the same interface the request to forward the packet came from. </a:t>
            </a:r>
          </a:p>
          <a:p>
            <a:pPr eaLnBrk="1" hangingPunct="1">
              <a:spcBef>
                <a:spcPct val="0"/>
              </a:spcBef>
            </a:pPr>
            <a:r>
              <a:rPr lang="en-US" altLang="zh-TW" sz="1800">
                <a:latin typeface="Arial" charset="0"/>
                <a:ea typeface="ＭＳ Ｐゴシック" charset="-128"/>
              </a:rPr>
              <a:t>It forwards the packet and sends an </a:t>
            </a:r>
            <a:r>
              <a:rPr lang="en-US" altLang="zh-TW" sz="1800" u="sng">
                <a:latin typeface="Arial" charset="0"/>
                <a:ea typeface="ＭＳ Ｐゴシック" charset="-128"/>
              </a:rPr>
              <a:t>ICMP redirect/change request</a:t>
            </a:r>
            <a:r>
              <a:rPr lang="en-US" altLang="zh-TW" sz="1800">
                <a:latin typeface="Arial" charset="0"/>
                <a:ea typeface="ＭＳ Ｐゴシック" charset="-128"/>
              </a:rPr>
              <a:t> to Host B. The request instructs Host B to use Router B as the gateway to forward all future requests to network 10.0.0.0/8. </a:t>
            </a:r>
          </a:p>
          <a:p>
            <a:pPr>
              <a:spcBef>
                <a:spcPct val="0"/>
              </a:spcBef>
            </a:pPr>
            <a:endParaRPr lang="en-US" altLang="zh-TW" sz="1800">
              <a:latin typeface="Arial" charset="0"/>
              <a:ea typeface="ＭＳ Ｐゴシック" charset="-128"/>
            </a:endParaRPr>
          </a:p>
        </p:txBody>
      </p:sp>
      <p:sp>
        <p:nvSpPr>
          <p:cNvPr id="197635" name="Rectangle 6"/>
          <p:cNvSpPr>
            <a:spLocks noChangeArrowheads="1"/>
          </p:cNvSpPr>
          <p:nvPr/>
        </p:nvSpPr>
        <p:spPr bwMode="auto">
          <a:xfrm>
            <a:off x="4343400" y="3048000"/>
            <a:ext cx="4800600"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192088">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a:spcBef>
                <a:spcPct val="50000"/>
              </a:spcBef>
            </a:pPr>
            <a:r>
              <a:rPr lang="en-US" altLang="zh-TW" sz="1400">
                <a:latin typeface="Arial" charset="0"/>
                <a:ea typeface="ＭＳ Ｐゴシック" charset="-128"/>
              </a:rPr>
              <a:t>Default gateways only send ICMP redirect/change request messages if the following conditions are met:  </a:t>
            </a:r>
          </a:p>
          <a:p>
            <a:pPr lvl="1">
              <a:spcBef>
                <a:spcPct val="50000"/>
              </a:spcBef>
              <a:buFontTx/>
              <a:buChar char="•"/>
            </a:pPr>
            <a:r>
              <a:rPr lang="en-US" altLang="zh-TW" sz="1400">
                <a:latin typeface="Arial" charset="0"/>
                <a:ea typeface="ＭＳ Ｐゴシック" charset="-128"/>
              </a:rPr>
              <a:t>The interface on which the packet comes into the router is the </a:t>
            </a:r>
            <a:r>
              <a:rPr lang="en-US" altLang="zh-TW" sz="1400" u="sng">
                <a:latin typeface="Arial" charset="0"/>
                <a:ea typeface="ＭＳ Ｐゴシック" charset="-128"/>
              </a:rPr>
              <a:t>same interface</a:t>
            </a:r>
            <a:r>
              <a:rPr lang="en-US" altLang="zh-TW" sz="1400">
                <a:latin typeface="Arial" charset="0"/>
                <a:ea typeface="ＭＳ Ｐゴシック" charset="-128"/>
              </a:rPr>
              <a:t> on which the packet gets routed out. </a:t>
            </a:r>
          </a:p>
          <a:p>
            <a:pPr lvl="1">
              <a:spcBef>
                <a:spcPct val="50000"/>
              </a:spcBef>
              <a:buFontTx/>
              <a:buChar char="•"/>
            </a:pPr>
            <a:r>
              <a:rPr lang="en-US" altLang="zh-TW" sz="1400">
                <a:latin typeface="Arial" charset="0"/>
                <a:ea typeface="ＭＳ Ｐゴシック" charset="-128"/>
              </a:rPr>
              <a:t>The subnet/network of the source IP address is the same subnet/network of the next-hop IP address of the routed packet. </a:t>
            </a:r>
          </a:p>
          <a:p>
            <a:pPr lvl="1">
              <a:spcBef>
                <a:spcPct val="50000"/>
              </a:spcBef>
              <a:buFontTx/>
              <a:buChar char="•"/>
            </a:pPr>
            <a:r>
              <a:rPr lang="en-US" altLang="zh-TW" sz="1400">
                <a:latin typeface="Arial" charset="0"/>
                <a:ea typeface="ＭＳ Ｐゴシック" charset="-128"/>
              </a:rPr>
              <a:t>The datagram is not source-routed. </a:t>
            </a:r>
          </a:p>
          <a:p>
            <a:pPr lvl="1">
              <a:spcBef>
                <a:spcPct val="50000"/>
              </a:spcBef>
              <a:buFontTx/>
              <a:buChar char="•"/>
            </a:pPr>
            <a:r>
              <a:rPr lang="en-US" altLang="zh-TW" sz="1400">
                <a:latin typeface="Arial" charset="0"/>
                <a:ea typeface="ＭＳ Ｐゴシック" charset="-128"/>
              </a:rPr>
              <a:t>The route for the redirect is not another ICMP redirect or a default route. </a:t>
            </a:r>
          </a:p>
          <a:p>
            <a:pPr lvl="1">
              <a:spcBef>
                <a:spcPct val="50000"/>
              </a:spcBef>
              <a:buFontTx/>
              <a:buChar char="•"/>
            </a:pPr>
            <a:r>
              <a:rPr lang="en-US" altLang="zh-TW" sz="1400">
                <a:latin typeface="Arial" charset="0"/>
                <a:ea typeface="ＭＳ Ｐゴシック" charset="-128"/>
              </a:rPr>
              <a:t>The router is configured to send redirects. By default, Cisco routers send ICMP redirects. The interface subcommand </a:t>
            </a:r>
            <a:r>
              <a:rPr lang="en-US" altLang="zh-TW" sz="1400" b="1">
                <a:latin typeface="Arial" charset="0"/>
                <a:ea typeface="ＭＳ Ｐゴシック" charset="-128"/>
              </a:rPr>
              <a:t>no ip redirects</a:t>
            </a:r>
            <a:r>
              <a:rPr lang="en-US" altLang="zh-TW" sz="1400">
                <a:latin typeface="Arial" charset="0"/>
                <a:ea typeface="ＭＳ Ｐゴシック" charset="-128"/>
              </a:rPr>
              <a:t> will disable ICMP redirects. </a:t>
            </a:r>
          </a:p>
        </p:txBody>
      </p:sp>
      <p:sp>
        <p:nvSpPr>
          <p:cNvPr id="197636" name="Line 7"/>
          <p:cNvSpPr>
            <a:spLocks noChangeShapeType="1"/>
          </p:cNvSpPr>
          <p:nvPr/>
        </p:nvSpPr>
        <p:spPr bwMode="auto">
          <a:xfrm flipV="1">
            <a:off x="1600200" y="4267200"/>
            <a:ext cx="0" cy="838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7637" name="Line 8"/>
          <p:cNvSpPr>
            <a:spLocks noChangeShapeType="1"/>
          </p:cNvSpPr>
          <p:nvPr/>
        </p:nvSpPr>
        <p:spPr bwMode="auto">
          <a:xfrm>
            <a:off x="1752600" y="4343400"/>
            <a:ext cx="0" cy="7620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7638" name="Line 9"/>
          <p:cNvSpPr>
            <a:spLocks noChangeShapeType="1"/>
          </p:cNvSpPr>
          <p:nvPr/>
        </p:nvSpPr>
        <p:spPr bwMode="auto">
          <a:xfrm flipV="1">
            <a:off x="1752600" y="4572000"/>
            <a:ext cx="533400" cy="685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763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8BE3E87E-F150-C148-87E8-15F4EDDC6CCA}" type="slidenum">
              <a:rPr lang="en-US" altLang="zh-TW" sz="1400"/>
              <a:pPr/>
              <a:t>178</a:t>
            </a:fld>
            <a:endParaRPr lang="en-US" altLang="zh-TW" sz="140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7" name="Picture 4" descr="20050929003321"/>
          <p:cNvPicPr>
            <a:picLocks noChangeAspect="1" noChangeArrowheads="1"/>
          </p:cNvPicPr>
          <p:nvPr/>
        </p:nvPicPr>
        <p:blipFill>
          <a:blip r:embed="rId2">
            <a:extLst>
              <a:ext uri="{28A0092B-C50C-407E-A947-70E740481C1C}">
                <a14:useLocalDpi xmlns:a14="http://schemas.microsoft.com/office/drawing/2010/main" val="0"/>
              </a:ext>
            </a:extLst>
          </a:blip>
          <a:srcRect b="33856"/>
          <a:stretch>
            <a:fillRect/>
          </a:stretch>
        </p:blipFill>
        <p:spPr bwMode="auto">
          <a:xfrm>
            <a:off x="685800" y="3511550"/>
            <a:ext cx="7416800"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58" name="Rectangle 5"/>
          <p:cNvSpPr>
            <a:spLocks noChangeArrowheads="1"/>
          </p:cNvSpPr>
          <p:nvPr/>
        </p:nvSpPr>
        <p:spPr bwMode="auto">
          <a:xfrm>
            <a:off x="0" y="990600"/>
            <a:ext cx="9144000"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600" u="sng">
                <a:latin typeface="Arial" charset="0"/>
                <a:ea typeface="ＭＳ Ｐゴシック" charset="-128"/>
              </a:rPr>
              <a:t>type</a:t>
            </a:r>
            <a:r>
              <a:rPr lang="en-US" altLang="zh-TW" sz="1600">
                <a:latin typeface="Arial" charset="0"/>
                <a:ea typeface="ＭＳ Ｐゴシック" charset="-128"/>
              </a:rPr>
              <a:t> </a:t>
            </a:r>
          </a:p>
          <a:p>
            <a:pPr eaLnBrk="1" hangingPunct="1">
              <a:spcBef>
                <a:spcPct val="0"/>
              </a:spcBef>
              <a:buFontTx/>
              <a:buNone/>
            </a:pPr>
            <a:r>
              <a:rPr lang="en-US" altLang="zh-TW" sz="1600">
                <a:latin typeface="Arial" charset="0"/>
                <a:ea typeface="ＭＳ Ｐゴシック" charset="-128"/>
              </a:rPr>
              <a:t>	13 =a timestamp request or 14 =a timestamp reply. </a:t>
            </a:r>
          </a:p>
          <a:p>
            <a:pPr eaLnBrk="1" hangingPunct="1">
              <a:spcBef>
                <a:spcPct val="0"/>
              </a:spcBef>
              <a:buFontTx/>
              <a:buNone/>
            </a:pPr>
            <a:r>
              <a:rPr lang="en-US" altLang="zh-TW" sz="1600" u="sng">
                <a:latin typeface="Arial" charset="0"/>
                <a:ea typeface="ＭＳ Ｐゴシック" charset="-128"/>
              </a:rPr>
              <a:t>code</a:t>
            </a:r>
            <a:r>
              <a:rPr lang="en-US" altLang="zh-TW" sz="1600">
                <a:latin typeface="Arial" charset="0"/>
                <a:ea typeface="ＭＳ Ｐゴシック" charset="-128"/>
              </a:rPr>
              <a:t> </a:t>
            </a:r>
          </a:p>
          <a:p>
            <a:pPr eaLnBrk="1" hangingPunct="1">
              <a:spcBef>
                <a:spcPct val="0"/>
              </a:spcBef>
              <a:buFontTx/>
              <a:buNone/>
            </a:pPr>
            <a:r>
              <a:rPr lang="en-US" altLang="zh-TW" sz="1600">
                <a:latin typeface="Arial" charset="0"/>
                <a:ea typeface="ＭＳ Ｐゴシック" charset="-128"/>
              </a:rPr>
              <a:t>	always set to 0 because there are no additional parameters available. </a:t>
            </a:r>
          </a:p>
          <a:p>
            <a:pPr eaLnBrk="1" hangingPunct="1">
              <a:spcBef>
                <a:spcPct val="0"/>
              </a:spcBef>
              <a:buFontTx/>
              <a:buNone/>
            </a:pPr>
            <a:r>
              <a:rPr lang="en-US" altLang="zh-TW" sz="1600" u="sng">
                <a:latin typeface="Arial" charset="0"/>
                <a:ea typeface="ＭＳ Ｐゴシック" charset="-128"/>
              </a:rPr>
              <a:t>originate timestamp</a:t>
            </a:r>
          </a:p>
          <a:p>
            <a:pPr eaLnBrk="1" hangingPunct="1">
              <a:spcBef>
                <a:spcPct val="0"/>
              </a:spcBef>
              <a:buFontTx/>
              <a:buNone/>
            </a:pPr>
            <a:r>
              <a:rPr lang="en-US" altLang="zh-TW" sz="1600">
                <a:latin typeface="Arial" charset="0"/>
                <a:ea typeface="ＭＳ Ｐゴシック" charset="-128"/>
              </a:rPr>
              <a:t>	the time on the requesting host just before the timestamp request is sent. </a:t>
            </a:r>
          </a:p>
          <a:p>
            <a:pPr eaLnBrk="1" hangingPunct="1">
              <a:spcBef>
                <a:spcPct val="0"/>
              </a:spcBef>
              <a:buFontTx/>
              <a:buNone/>
            </a:pPr>
            <a:r>
              <a:rPr lang="en-US" altLang="zh-TW" sz="1600" u="sng">
                <a:latin typeface="Arial" charset="0"/>
                <a:ea typeface="ＭＳ Ｐゴシック" charset="-128"/>
              </a:rPr>
              <a:t>receive timestamp </a:t>
            </a:r>
          </a:p>
          <a:p>
            <a:pPr eaLnBrk="1" hangingPunct="1">
              <a:spcBef>
                <a:spcPct val="0"/>
              </a:spcBef>
              <a:buFontTx/>
              <a:buNone/>
            </a:pPr>
            <a:r>
              <a:rPr lang="en-US" altLang="zh-TW" sz="1600">
                <a:latin typeface="Arial" charset="0"/>
                <a:ea typeface="ＭＳ Ｐゴシック" charset="-128"/>
              </a:rPr>
              <a:t>	the time that the destination host receives the ICMP timestamp request. </a:t>
            </a:r>
          </a:p>
          <a:p>
            <a:pPr eaLnBrk="1" hangingPunct="1">
              <a:spcBef>
                <a:spcPct val="0"/>
              </a:spcBef>
              <a:buFontTx/>
              <a:buNone/>
            </a:pPr>
            <a:r>
              <a:rPr lang="en-US" altLang="zh-TW" sz="1600" u="sng">
                <a:latin typeface="Arial" charset="0"/>
                <a:ea typeface="ＭＳ Ｐゴシック" charset="-128"/>
              </a:rPr>
              <a:t>transmit timestamp </a:t>
            </a:r>
          </a:p>
          <a:p>
            <a:pPr eaLnBrk="1" hangingPunct="1">
              <a:spcBef>
                <a:spcPct val="0"/>
              </a:spcBef>
              <a:buFontTx/>
              <a:buNone/>
            </a:pPr>
            <a:r>
              <a:rPr lang="en-US" altLang="zh-TW" sz="1600">
                <a:latin typeface="Arial" charset="0"/>
                <a:ea typeface="ＭＳ Ｐゴシック" charset="-128"/>
              </a:rPr>
              <a:t>	is filled in just before the ICMP timestamp reply is returned. </a:t>
            </a:r>
          </a:p>
          <a:p>
            <a:pPr eaLnBrk="1" hangingPunct="1">
              <a:spcBef>
                <a:spcPct val="0"/>
              </a:spcBef>
              <a:buFontTx/>
              <a:buNone/>
            </a:pPr>
            <a:endParaRPr lang="en-US" altLang="zh-TW" sz="1600">
              <a:latin typeface="Arial" charset="0"/>
              <a:ea typeface="ＭＳ Ｐゴシック" charset="-128"/>
            </a:endParaRPr>
          </a:p>
          <a:p>
            <a:pPr>
              <a:spcBef>
                <a:spcPct val="0"/>
              </a:spcBef>
              <a:buFontTx/>
              <a:buNone/>
            </a:pPr>
            <a:r>
              <a:rPr lang="en-US" altLang="zh-TW" sz="1600">
                <a:latin typeface="Arial" charset="0"/>
                <a:ea typeface="ＭＳ Ｐゴシック" charset="-128"/>
              </a:rPr>
              <a:t>While ICMP timestamp messages provide a simple way to estimate time on a remote host and total network transmit time, this is not the best way to obtain this information. Instead, more robust protocols such as Network Time Protocol (NTP) at the upper layers of the TCP/IP protocol stack perform clock synchronization in a more reliable manner.</a:t>
            </a:r>
          </a:p>
          <a:p>
            <a:pPr>
              <a:spcBef>
                <a:spcPct val="0"/>
              </a:spcBef>
              <a:buFontTx/>
              <a:buNone/>
            </a:pPr>
            <a:endParaRPr lang="en-US" altLang="zh-TW" sz="1600">
              <a:latin typeface="Arial" charset="0"/>
              <a:ea typeface="ＭＳ Ｐゴシック" charset="-128"/>
            </a:endParaRPr>
          </a:p>
        </p:txBody>
      </p:sp>
      <p:sp>
        <p:nvSpPr>
          <p:cNvPr id="198659" name="Rectangle 6"/>
          <p:cNvSpPr>
            <a:spLocks noChangeArrowheads="1"/>
          </p:cNvSpPr>
          <p:nvPr/>
        </p:nvSpPr>
        <p:spPr bwMode="auto">
          <a:xfrm>
            <a:off x="0" y="2286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u="sng">
                <a:latin typeface="Arial" charset="0"/>
                <a:ea typeface="ＭＳ Ｐゴシック" charset="-128"/>
              </a:rPr>
              <a:t>Type 13, 14:  Clock synchronization and transit time estimation </a:t>
            </a:r>
          </a:p>
        </p:txBody>
      </p:sp>
      <p:sp>
        <p:nvSpPr>
          <p:cNvPr id="19866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D16B8D93-1F2B-5143-99D3-0546100B6F79}" type="slidenum">
              <a:rPr lang="en-US" altLang="zh-TW" sz="1400"/>
              <a:pPr/>
              <a:t>179</a:t>
            </a:fld>
            <a:endParaRPr lang="en-US" altLang="zh-TW"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3" descr="t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43000"/>
            <a:ext cx="8458200"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Rectangle 4"/>
          <p:cNvSpPr>
            <a:spLocks noChangeArrowheads="1"/>
          </p:cNvSpPr>
          <p:nvPr/>
        </p:nvSpPr>
        <p:spPr bwMode="auto">
          <a:xfrm>
            <a:off x="762000" y="549275"/>
            <a:ext cx="15478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200">
                <a:latin typeface="Helvetica" charset="0"/>
              </a:rPr>
              <a:t>Different serial ports</a:t>
            </a:r>
            <a:endParaRPr kumimoji="0" lang="en-US" altLang="en-US" sz="1300">
              <a:latin typeface="Arial" charset="0"/>
            </a:endParaRPr>
          </a:p>
        </p:txBody>
      </p:sp>
      <p:sp>
        <p:nvSpPr>
          <p:cNvPr id="3379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798D7C47-6CBC-C549-93D2-A0EE41486CE3}" type="slidenum">
              <a:rPr lang="en-US" altLang="zh-TW" sz="1400"/>
              <a:pPr/>
              <a:t>18</a:t>
            </a:fld>
            <a:endParaRPr lang="en-US" altLang="zh-TW" sz="140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Title 1"/>
          <p:cNvSpPr>
            <a:spLocks noGrp="1"/>
          </p:cNvSpPr>
          <p:nvPr>
            <p:ph type="ctrTitle"/>
          </p:nvPr>
        </p:nvSpPr>
        <p:spPr/>
        <p:txBody>
          <a:bodyPr/>
          <a:lstStyle/>
          <a:p>
            <a:r>
              <a:rPr lang="en-US" altLang="en-US">
                <a:ea typeface="ＭＳ Ｐゴシック" charset="-128"/>
              </a:rPr>
              <a:t>5.3 Traceroute</a:t>
            </a:r>
          </a:p>
        </p:txBody>
      </p:sp>
      <p:sp>
        <p:nvSpPr>
          <p:cNvPr id="199682" name="Subtitle 2"/>
          <p:cNvSpPr>
            <a:spLocks noGrp="1"/>
          </p:cNvSpPr>
          <p:nvPr>
            <p:ph type="subTitle" idx="1"/>
          </p:nvPr>
        </p:nvSpPr>
        <p:spPr/>
        <p:txBody>
          <a:bodyPr/>
          <a:lstStyle/>
          <a:p>
            <a:endParaRPr lang="en-US" altLang="en-US">
              <a:ea typeface="ＭＳ Ｐゴシック" charset="-128"/>
            </a:endParaRPr>
          </a:p>
        </p:txBody>
      </p:sp>
      <p:sp>
        <p:nvSpPr>
          <p:cNvPr id="19968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85EB40CB-2780-0943-8E6C-02D395E05645}" type="slidenum">
              <a:rPr lang="en-US" altLang="zh-TW" sz="1400"/>
              <a:pPr/>
              <a:t>180</a:t>
            </a:fld>
            <a:endParaRPr lang="en-US" altLang="zh-TW" sz="140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304800" y="152400"/>
            <a:ext cx="8610600"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000" dirty="0">
                <a:latin typeface="Arial" charset="0"/>
                <a:ea typeface="ＭＳ Ｐゴシック" charset="-128"/>
              </a:rPr>
              <a:t>Traceroute sends out a sequence of UDP datagrams from the router to an invalid port address on the remote host. For the first sequence of three datagrams, a TTL field value is set to 1. The TTL value of 1 causes the datagram to time out at the first router in the path. This router then responds with an </a:t>
            </a:r>
            <a:r>
              <a:rPr lang="en-US" altLang="zh-TW" sz="2000" u="sng" dirty="0">
                <a:latin typeface="Arial" charset="0"/>
                <a:ea typeface="ＭＳ Ｐゴシック" charset="-128"/>
              </a:rPr>
              <a:t>ICMP Time Exceeded Message (TEM)</a:t>
            </a:r>
            <a:r>
              <a:rPr lang="en-US" altLang="zh-TW" sz="2000" dirty="0">
                <a:latin typeface="Arial" charset="0"/>
                <a:ea typeface="ＭＳ Ｐゴシック" charset="-128"/>
              </a:rPr>
              <a:t> indicating that the datagram has expired.</a:t>
            </a:r>
          </a:p>
          <a:p>
            <a:pPr eaLnBrk="1" hangingPunct="1">
              <a:spcBef>
                <a:spcPct val="0"/>
              </a:spcBef>
              <a:buFontTx/>
              <a:buNone/>
            </a:pPr>
            <a:endParaRPr lang="en-US" altLang="zh-TW" sz="2000" dirty="0">
              <a:latin typeface="Arial" charset="0"/>
              <a:ea typeface="ＭＳ Ｐゴシック" charset="-128"/>
            </a:endParaRPr>
          </a:p>
          <a:p>
            <a:pPr>
              <a:spcBef>
                <a:spcPct val="0"/>
              </a:spcBef>
              <a:buFontTx/>
              <a:buNone/>
            </a:pPr>
            <a:r>
              <a:rPr lang="en-US" altLang="zh-TW" sz="2000" dirty="0">
                <a:latin typeface="Arial" charset="0"/>
                <a:ea typeface="ＭＳ Ｐゴシック" charset="-128"/>
              </a:rPr>
              <a:t>Three more UDP messages are now sent, this time with the TTL value set to 2. This causes the second router to return ICMP TEMs. This process continues until the packets actually reach the other destination or the maximum TTL has been reached. The default maximum TTL for traceroute is 30.</a:t>
            </a:r>
          </a:p>
          <a:p>
            <a:pPr>
              <a:spcBef>
                <a:spcPct val="0"/>
              </a:spcBef>
              <a:buFontTx/>
              <a:buNone/>
            </a:pPr>
            <a:endParaRPr lang="en-US" altLang="zh-TW" sz="2000" dirty="0">
              <a:latin typeface="Arial" charset="0"/>
              <a:ea typeface="ＭＳ Ｐゴシック" charset="-128"/>
            </a:endParaRPr>
          </a:p>
          <a:p>
            <a:pPr>
              <a:spcBef>
                <a:spcPct val="0"/>
              </a:spcBef>
              <a:buFontTx/>
              <a:buNone/>
            </a:pPr>
            <a:r>
              <a:rPr lang="en-US" altLang="zh-TW" sz="2000" dirty="0">
                <a:latin typeface="Arial" charset="0"/>
                <a:ea typeface="ＭＳ Ｐゴシック" charset="-128"/>
              </a:rPr>
              <a:t>Since these datagrams are trying to access an invalid port at the destination host, </a:t>
            </a:r>
            <a:r>
              <a:rPr lang="en-US" altLang="zh-TW" sz="2000" u="sng" dirty="0">
                <a:latin typeface="Arial" charset="0"/>
                <a:ea typeface="ＭＳ Ｐゴシック" charset="-128"/>
              </a:rPr>
              <a:t>ICMP Port Unreachable Messages</a:t>
            </a:r>
            <a:r>
              <a:rPr lang="en-US" altLang="zh-TW" sz="2000" dirty="0">
                <a:latin typeface="Arial" charset="0"/>
                <a:ea typeface="ＭＳ Ｐゴシック" charset="-128"/>
              </a:rPr>
              <a:t> are returned instead of ICMP TEMs. This indicates an unreachable port and signals the Traceroute program to end the process. </a:t>
            </a:r>
          </a:p>
        </p:txBody>
      </p:sp>
      <p:sp>
        <p:nvSpPr>
          <p:cNvPr id="20070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960AE3DB-CDAD-7644-9BE9-56260B92DE87}" type="slidenum">
              <a:rPr lang="en-US" altLang="zh-TW" sz="1400"/>
              <a:pPr/>
              <a:t>181</a:t>
            </a:fld>
            <a:endParaRPr lang="en-US" altLang="zh-TW" sz="140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705" name="Picture 4" descr="zu02"/>
          <p:cNvPicPr>
            <a:picLocks noChangeAspect="1" noChangeArrowheads="1"/>
          </p:cNvPicPr>
          <p:nvPr/>
        </p:nvPicPr>
        <p:blipFill rotWithShape="1">
          <a:blip r:embed="rId2">
            <a:extLst>
              <a:ext uri="{28A0092B-C50C-407E-A947-70E740481C1C}">
                <a14:useLocalDpi xmlns:a14="http://schemas.microsoft.com/office/drawing/2010/main" val="0"/>
              </a:ext>
            </a:extLst>
          </a:blip>
          <a:srcRect r="63471" b="52229"/>
          <a:stretch/>
        </p:blipFill>
        <p:spPr bwMode="auto">
          <a:xfrm>
            <a:off x="304801" y="2362200"/>
            <a:ext cx="2394991" cy="207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707" name="Picture 3" descr="t"/>
          <p:cNvPicPr>
            <a:picLocks noChangeAspect="1" noChangeArrowheads="1"/>
          </p:cNvPicPr>
          <p:nvPr/>
        </p:nvPicPr>
        <p:blipFill rotWithShape="1">
          <a:blip r:embed="rId3">
            <a:extLst>
              <a:ext uri="{28A0092B-C50C-407E-A947-70E740481C1C}">
                <a14:useLocalDpi xmlns:a14="http://schemas.microsoft.com/office/drawing/2010/main" val="0"/>
              </a:ext>
            </a:extLst>
          </a:blip>
          <a:srcRect b="55413"/>
          <a:stretch/>
        </p:blipFill>
        <p:spPr bwMode="auto">
          <a:xfrm>
            <a:off x="4648200" y="3429000"/>
            <a:ext cx="4419600" cy="611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0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960AE3DB-CDAD-7644-9BE9-56260B92DE87}" type="slidenum">
              <a:rPr lang="en-US" altLang="zh-TW" sz="1400"/>
              <a:pPr/>
              <a:t>182</a:t>
            </a:fld>
            <a:endParaRPr lang="en-US" altLang="zh-TW" sz="1400"/>
          </a:p>
        </p:txBody>
      </p:sp>
      <p:pic>
        <p:nvPicPr>
          <p:cNvPr id="6" name="Picture 4" descr="zu02">
            <a:extLst>
              <a:ext uri="{FF2B5EF4-FFF2-40B4-BE49-F238E27FC236}">
                <a16:creationId xmlns:a16="http://schemas.microsoft.com/office/drawing/2014/main" id="{1684E35A-4694-0D42-BE49-FC70D16FE2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3701" b="35650"/>
          <a:stretch/>
        </p:blipFill>
        <p:spPr bwMode="auto">
          <a:xfrm>
            <a:off x="304801" y="2362200"/>
            <a:ext cx="3691136" cy="279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t">
            <a:extLst>
              <a:ext uri="{FF2B5EF4-FFF2-40B4-BE49-F238E27FC236}">
                <a16:creationId xmlns:a16="http://schemas.microsoft.com/office/drawing/2014/main" id="{5A7E3A65-4BD1-BA4D-AA83-CB30E1FB78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587"/>
          <a:stretch/>
        </p:blipFill>
        <p:spPr bwMode="auto">
          <a:xfrm>
            <a:off x="4648200" y="3429000"/>
            <a:ext cx="4419600" cy="76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zu02">
            <a:extLst>
              <a:ext uri="{FF2B5EF4-FFF2-40B4-BE49-F238E27FC236}">
                <a16:creationId xmlns:a16="http://schemas.microsoft.com/office/drawing/2014/main" id="{CDE48EFC-6A78-C94E-B9D4-6F076B437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362200"/>
            <a:ext cx="655637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t">
            <a:extLst>
              <a:ext uri="{FF2B5EF4-FFF2-40B4-BE49-F238E27FC236}">
                <a16:creationId xmlns:a16="http://schemas.microsoft.com/office/drawing/2014/main" id="{35DB85A2-B6D0-704A-BD3D-00F526A3F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3429000"/>
            <a:ext cx="441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207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4"/>
          <p:cNvSpPr>
            <a:spLocks noGrp="1" noChangeArrowheads="1"/>
          </p:cNvSpPr>
          <p:nvPr>
            <p:ph type="ctrTitle"/>
          </p:nvPr>
        </p:nvSpPr>
        <p:spPr/>
        <p:txBody>
          <a:bodyPr/>
          <a:lstStyle/>
          <a:p>
            <a:pPr eaLnBrk="1" hangingPunct="1"/>
            <a:r>
              <a:rPr lang="en-US" altLang="zh-TW" sz="3600">
                <a:ea typeface="ＭＳ Ｐゴシック" charset="-128"/>
              </a:rPr>
              <a:t>Part II</a:t>
            </a:r>
            <a:r>
              <a:rPr lang="en-US" altLang="zh-TW" sz="4000">
                <a:ea typeface="ＭＳ Ｐゴシック" charset="-128"/>
              </a:rPr>
              <a:t> </a:t>
            </a:r>
            <a:br>
              <a:rPr lang="en-US" altLang="zh-TW" sz="4000">
                <a:ea typeface="ＭＳ Ｐゴシック" charset="-128"/>
              </a:rPr>
            </a:br>
            <a:r>
              <a:rPr lang="en-US" altLang="zh-TW" sz="4000">
                <a:ea typeface="ＭＳ Ｐゴシック" charset="-128"/>
              </a:rPr>
              <a:t>Module 9: Basic Router Troubleshooting</a:t>
            </a:r>
          </a:p>
        </p:txBody>
      </p:sp>
      <p:sp>
        <p:nvSpPr>
          <p:cNvPr id="201730" name="Subtitle 1"/>
          <p:cNvSpPr>
            <a:spLocks noGrp="1"/>
          </p:cNvSpPr>
          <p:nvPr>
            <p:ph type="subTitle" idx="1"/>
          </p:nvPr>
        </p:nvSpPr>
        <p:spPr/>
        <p:txBody>
          <a:bodyPr/>
          <a:lstStyle/>
          <a:p>
            <a:endParaRPr lang="en-US" altLang="en-US">
              <a:ea typeface="ＭＳ Ｐゴシック" charset="-128"/>
            </a:endParaRPr>
          </a:p>
        </p:txBody>
      </p:sp>
      <p:sp>
        <p:nvSpPr>
          <p:cNvPr id="201731"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D8AE79CE-8287-D645-AD10-5C096D40BBD8}" type="slidenum">
              <a:rPr lang="en-US" altLang="zh-TW" sz="1400"/>
              <a:pPr/>
              <a:t>183</a:t>
            </a:fld>
            <a:endParaRPr lang="en-US" altLang="zh-TW" sz="140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3"/>
          <p:cNvSpPr>
            <a:spLocks noGrp="1" noChangeArrowheads="1"/>
          </p:cNvSpPr>
          <p:nvPr>
            <p:ph type="body" idx="1"/>
          </p:nvPr>
        </p:nvSpPr>
        <p:spPr>
          <a:xfrm>
            <a:off x="304800" y="152400"/>
            <a:ext cx="8534400" cy="6553200"/>
          </a:xfrm>
        </p:spPr>
        <p:txBody>
          <a:bodyPr/>
          <a:lstStyle/>
          <a:p>
            <a:pPr eaLnBrk="1" hangingPunct="1">
              <a:lnSpc>
                <a:spcPct val="90000"/>
              </a:lnSpc>
            </a:pPr>
            <a:r>
              <a:rPr lang="en-US" altLang="zh-TW" sz="2400" b="1">
                <a:ea typeface="ＭＳ Ｐゴシック" charset="-128"/>
              </a:rPr>
              <a:t>show ip route</a:t>
            </a:r>
            <a:r>
              <a:rPr lang="en-US" altLang="zh-TW" sz="2400">
                <a:ea typeface="ＭＳ Ｐゴシック" charset="-128"/>
              </a:rPr>
              <a:t> </a:t>
            </a:r>
          </a:p>
          <a:p>
            <a:pPr lvl="2" eaLnBrk="1" hangingPunct="1">
              <a:lnSpc>
                <a:spcPct val="90000"/>
              </a:lnSpc>
            </a:pPr>
            <a:r>
              <a:rPr lang="en-US" altLang="zh-TW" sz="1800">
                <a:ea typeface="PMingLiU" charset="-120"/>
              </a:rPr>
              <a:t>To gather detailed information about the routes installed on the router </a:t>
            </a:r>
          </a:p>
          <a:p>
            <a:pPr eaLnBrk="1" hangingPunct="1">
              <a:lnSpc>
                <a:spcPct val="90000"/>
              </a:lnSpc>
            </a:pPr>
            <a:r>
              <a:rPr lang="en-US" altLang="zh-TW" sz="2400" b="1">
                <a:ea typeface="ＭＳ Ｐゴシック" charset="-128"/>
              </a:rPr>
              <a:t>ping</a:t>
            </a:r>
            <a:endParaRPr lang="en-US" altLang="zh-TW" sz="2400">
              <a:ea typeface="ＭＳ Ｐゴシック" charset="-128"/>
            </a:endParaRPr>
          </a:p>
          <a:p>
            <a:pPr lvl="2" eaLnBrk="1" hangingPunct="1">
              <a:lnSpc>
                <a:spcPct val="90000"/>
              </a:lnSpc>
            </a:pPr>
            <a:r>
              <a:rPr lang="en-US" altLang="zh-TW" sz="1800">
                <a:ea typeface="PMingLiU" charset="-120"/>
              </a:rPr>
              <a:t>To perform basic network connectivity tests </a:t>
            </a:r>
          </a:p>
          <a:p>
            <a:pPr eaLnBrk="1" hangingPunct="1">
              <a:lnSpc>
                <a:spcPct val="90000"/>
              </a:lnSpc>
            </a:pPr>
            <a:r>
              <a:rPr lang="en-US" altLang="zh-TW" sz="2400" b="1">
                <a:ea typeface="ＭＳ Ｐゴシック" charset="-128"/>
              </a:rPr>
              <a:t>telnet</a:t>
            </a:r>
            <a:r>
              <a:rPr lang="en-US" altLang="zh-TW" sz="2400">
                <a:ea typeface="ＭＳ Ｐゴシック" charset="-128"/>
              </a:rPr>
              <a:t>  </a:t>
            </a:r>
          </a:p>
          <a:p>
            <a:pPr lvl="2" eaLnBrk="1" hangingPunct="1">
              <a:lnSpc>
                <a:spcPct val="90000"/>
              </a:lnSpc>
            </a:pPr>
            <a:r>
              <a:rPr lang="en-US" altLang="zh-TW" sz="1800">
                <a:ea typeface="PMingLiU" charset="-120"/>
              </a:rPr>
              <a:t>To verify the application layer software between source and destination stations </a:t>
            </a:r>
          </a:p>
          <a:p>
            <a:pPr eaLnBrk="1" hangingPunct="1">
              <a:lnSpc>
                <a:spcPct val="90000"/>
              </a:lnSpc>
            </a:pPr>
            <a:r>
              <a:rPr lang="en-US" altLang="zh-TW" sz="2400" b="1">
                <a:ea typeface="ＭＳ Ｐゴシック" charset="-128"/>
              </a:rPr>
              <a:t>show interfaces</a:t>
            </a:r>
            <a:r>
              <a:rPr lang="en-US" altLang="zh-TW" sz="2400">
                <a:ea typeface="ＭＳ Ｐゴシック" charset="-128"/>
              </a:rPr>
              <a:t>  </a:t>
            </a:r>
          </a:p>
          <a:p>
            <a:pPr lvl="2" eaLnBrk="1" hangingPunct="1">
              <a:lnSpc>
                <a:spcPct val="90000"/>
              </a:lnSpc>
            </a:pPr>
            <a:r>
              <a:rPr lang="en-US" altLang="zh-TW" sz="1800">
                <a:ea typeface="PMingLiU" charset="-120"/>
              </a:rPr>
              <a:t>To confirm Layer 1 and Layer 2 problems </a:t>
            </a:r>
          </a:p>
          <a:p>
            <a:pPr eaLnBrk="1" hangingPunct="1">
              <a:lnSpc>
                <a:spcPct val="90000"/>
              </a:lnSpc>
            </a:pPr>
            <a:r>
              <a:rPr lang="en-US" altLang="zh-TW" sz="2400" b="1">
                <a:ea typeface="ＭＳ Ｐゴシック" charset="-128"/>
              </a:rPr>
              <a:t>show ip route</a:t>
            </a:r>
            <a:r>
              <a:rPr lang="en-US" altLang="zh-TW" sz="2400">
                <a:ea typeface="ＭＳ Ｐゴシック" charset="-128"/>
              </a:rPr>
              <a:t> and </a:t>
            </a:r>
            <a:r>
              <a:rPr lang="en-US" altLang="zh-TW" sz="2400" b="1">
                <a:ea typeface="ＭＳ Ｐゴシック" charset="-128"/>
              </a:rPr>
              <a:t>show ip protocol</a:t>
            </a:r>
            <a:r>
              <a:rPr lang="en-US" altLang="zh-TW" sz="2400">
                <a:ea typeface="ＭＳ Ｐゴシック" charset="-128"/>
              </a:rPr>
              <a:t> </a:t>
            </a:r>
          </a:p>
          <a:p>
            <a:pPr lvl="2" eaLnBrk="1" hangingPunct="1">
              <a:lnSpc>
                <a:spcPct val="90000"/>
              </a:lnSpc>
            </a:pPr>
            <a:r>
              <a:rPr lang="en-US" altLang="zh-TW" sz="1800">
                <a:ea typeface="PMingLiU" charset="-120"/>
              </a:rPr>
              <a:t>To identify routing issues </a:t>
            </a:r>
          </a:p>
          <a:p>
            <a:pPr eaLnBrk="1" hangingPunct="1">
              <a:lnSpc>
                <a:spcPct val="90000"/>
              </a:lnSpc>
            </a:pPr>
            <a:r>
              <a:rPr lang="en-US" altLang="zh-TW" sz="2400" b="1">
                <a:ea typeface="ＭＳ Ｐゴシック" charset="-128"/>
              </a:rPr>
              <a:t>show cdp</a:t>
            </a:r>
            <a:r>
              <a:rPr lang="en-US" altLang="zh-TW" sz="2400">
                <a:ea typeface="ＭＳ Ｐゴシック" charset="-128"/>
              </a:rPr>
              <a:t>  </a:t>
            </a:r>
          </a:p>
          <a:p>
            <a:pPr lvl="2" eaLnBrk="1" hangingPunct="1">
              <a:lnSpc>
                <a:spcPct val="90000"/>
              </a:lnSpc>
            </a:pPr>
            <a:r>
              <a:rPr lang="en-US" altLang="zh-TW" sz="1800">
                <a:ea typeface="PMingLiU" charset="-120"/>
              </a:rPr>
              <a:t>To verify Layer 2 connectivity </a:t>
            </a:r>
          </a:p>
          <a:p>
            <a:pPr eaLnBrk="1" hangingPunct="1">
              <a:lnSpc>
                <a:spcPct val="90000"/>
              </a:lnSpc>
            </a:pPr>
            <a:r>
              <a:rPr lang="en-US" altLang="zh-TW" sz="2400" b="1">
                <a:ea typeface="ＭＳ Ｐゴシック" charset="-128"/>
              </a:rPr>
              <a:t>traceroute</a:t>
            </a:r>
            <a:r>
              <a:rPr lang="en-US" altLang="zh-TW" sz="2400">
                <a:ea typeface="ＭＳ Ｐゴシック" charset="-128"/>
              </a:rPr>
              <a:t>  </a:t>
            </a:r>
          </a:p>
          <a:p>
            <a:pPr lvl="2" eaLnBrk="1" hangingPunct="1">
              <a:lnSpc>
                <a:spcPct val="90000"/>
              </a:lnSpc>
            </a:pPr>
            <a:r>
              <a:rPr lang="en-US" altLang="zh-TW" sz="1800">
                <a:ea typeface="PMingLiU" charset="-120"/>
              </a:rPr>
              <a:t>to identify the path packets take between networks </a:t>
            </a:r>
          </a:p>
          <a:p>
            <a:pPr eaLnBrk="1" hangingPunct="1">
              <a:lnSpc>
                <a:spcPct val="90000"/>
              </a:lnSpc>
            </a:pPr>
            <a:r>
              <a:rPr lang="en-US" altLang="zh-TW" sz="2400" b="1">
                <a:ea typeface="ＭＳ Ｐゴシック" charset="-128"/>
              </a:rPr>
              <a:t>show controllers serial</a:t>
            </a:r>
            <a:r>
              <a:rPr lang="en-US" altLang="zh-TW" sz="2400">
                <a:ea typeface="ＭＳ Ｐゴシック" charset="-128"/>
              </a:rPr>
              <a:t>  </a:t>
            </a:r>
          </a:p>
          <a:p>
            <a:pPr lvl="2" eaLnBrk="1" hangingPunct="1">
              <a:lnSpc>
                <a:spcPct val="90000"/>
              </a:lnSpc>
            </a:pPr>
            <a:r>
              <a:rPr lang="en-US" altLang="zh-TW" sz="1800">
                <a:ea typeface="PMingLiU" charset="-120"/>
              </a:rPr>
              <a:t>ensure the proper cable is attached </a:t>
            </a:r>
          </a:p>
          <a:p>
            <a:pPr eaLnBrk="1" hangingPunct="1">
              <a:lnSpc>
                <a:spcPct val="90000"/>
              </a:lnSpc>
            </a:pPr>
            <a:r>
              <a:rPr lang="en-US" altLang="zh-TW" sz="2400" b="1">
                <a:ea typeface="ＭＳ Ｐゴシック" charset="-128"/>
              </a:rPr>
              <a:t>debug</a:t>
            </a:r>
          </a:p>
          <a:p>
            <a:pPr lvl="2" eaLnBrk="1" hangingPunct="1">
              <a:lnSpc>
                <a:spcPct val="90000"/>
              </a:lnSpc>
            </a:pPr>
            <a:r>
              <a:rPr lang="en-US" altLang="zh-TW" sz="1800">
                <a:ea typeface="PMingLiU" charset="-120"/>
              </a:rPr>
              <a:t>to monitor router activity</a:t>
            </a:r>
          </a:p>
        </p:txBody>
      </p:sp>
      <p:sp>
        <p:nvSpPr>
          <p:cNvPr id="20275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D485B920-57F2-D143-BAD0-FFB491B52D3A}" type="slidenum">
              <a:rPr lang="en-US" altLang="zh-TW" sz="1400"/>
              <a:pPr/>
              <a:t>184</a:t>
            </a:fld>
            <a:endParaRPr lang="en-US" altLang="zh-TW" sz="140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4"/>
          <p:cNvSpPr>
            <a:spLocks noGrp="1" noChangeArrowheads="1"/>
          </p:cNvSpPr>
          <p:nvPr>
            <p:ph type="ctrTitle"/>
          </p:nvPr>
        </p:nvSpPr>
        <p:spPr/>
        <p:txBody>
          <a:bodyPr/>
          <a:lstStyle/>
          <a:p>
            <a:pPr eaLnBrk="1" hangingPunct="1"/>
            <a:r>
              <a:rPr lang="en-US" altLang="zh-TW">
                <a:ea typeface="ＭＳ Ｐゴシック" charset="-128"/>
              </a:rPr>
              <a:t> </a:t>
            </a:r>
            <a:r>
              <a:rPr lang="en-US" altLang="zh-TW" b="1">
                <a:ea typeface="ＭＳ Ｐゴシック" charset="-128"/>
              </a:rPr>
              <a:t>9.1 Examining the Routing Table</a:t>
            </a:r>
            <a:r>
              <a:rPr lang="en-US" altLang="zh-TW">
                <a:ea typeface="ＭＳ Ｐゴシック" charset="-128"/>
              </a:rPr>
              <a:t> </a:t>
            </a:r>
          </a:p>
        </p:txBody>
      </p:sp>
      <p:sp>
        <p:nvSpPr>
          <p:cNvPr id="203778" name="Rectangle 5"/>
          <p:cNvSpPr>
            <a:spLocks noGrp="1" noChangeArrowheads="1"/>
          </p:cNvSpPr>
          <p:nvPr>
            <p:ph type="subTitle" idx="1"/>
          </p:nvPr>
        </p:nvSpPr>
        <p:spPr/>
        <p:txBody>
          <a:bodyPr/>
          <a:lstStyle/>
          <a:p>
            <a:pPr eaLnBrk="1" hangingPunct="1"/>
            <a:endParaRPr lang="en-US" altLang="en-US">
              <a:ea typeface="ＭＳ Ｐゴシック" charset="-128"/>
            </a:endParaRPr>
          </a:p>
        </p:txBody>
      </p:sp>
      <p:sp>
        <p:nvSpPr>
          <p:cNvPr id="20377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B254B2D4-AD2E-1844-ACAE-1CE2AAA0E4B7}" type="slidenum">
              <a:rPr lang="en-US" altLang="zh-TW" sz="1400"/>
              <a:pPr/>
              <a:t>185</a:t>
            </a:fld>
            <a:endParaRPr lang="en-US" altLang="zh-TW" sz="140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1" name="Picture 4" descr="200509291125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828800"/>
            <a:ext cx="7239000"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02" name="Rectangle 5"/>
          <p:cNvSpPr>
            <a:spLocks noChangeArrowheads="1"/>
          </p:cNvSpPr>
          <p:nvPr/>
        </p:nvSpPr>
        <p:spPr bwMode="auto">
          <a:xfrm>
            <a:off x="76200" y="685800"/>
            <a:ext cx="87630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600">
                <a:latin typeface="Arial" charset="0"/>
                <a:ea typeface="ＭＳ Ｐゴシック" charset="-128"/>
              </a:rPr>
              <a:t>additional commands that can be used with the </a:t>
            </a:r>
            <a:r>
              <a:rPr lang="en-US" altLang="zh-TW" sz="1600" b="1">
                <a:latin typeface="Arial" charset="0"/>
                <a:ea typeface="ＭＳ Ｐゴシック" charset="-128"/>
              </a:rPr>
              <a:t>show ip route</a:t>
            </a:r>
            <a:r>
              <a:rPr lang="en-US" altLang="zh-TW" sz="1600">
                <a:latin typeface="Arial" charset="0"/>
                <a:ea typeface="ＭＳ Ｐゴシック" charset="-128"/>
              </a:rPr>
              <a:t> command:</a:t>
            </a:r>
          </a:p>
          <a:p>
            <a:pPr lvl="1">
              <a:spcBef>
                <a:spcPct val="0"/>
              </a:spcBef>
              <a:buFont typeface="Arial" charset="0"/>
              <a:buChar char="•"/>
            </a:pPr>
            <a:r>
              <a:rPr lang="en-US" altLang="zh-TW" sz="1600" b="1">
                <a:latin typeface="Arial" charset="0"/>
                <a:ea typeface="ＭＳ Ｐゴシック" charset="-128"/>
              </a:rPr>
              <a:t>show ip route connected</a:t>
            </a:r>
            <a:r>
              <a:rPr lang="en-US" altLang="zh-TW" sz="1600">
                <a:latin typeface="Arial" charset="0"/>
                <a:ea typeface="ＭＳ Ｐゴシック" charset="-128"/>
              </a:rPr>
              <a:t> </a:t>
            </a:r>
          </a:p>
          <a:p>
            <a:pPr lvl="1">
              <a:spcBef>
                <a:spcPct val="0"/>
              </a:spcBef>
              <a:buFont typeface="Arial" charset="0"/>
              <a:buChar char="•"/>
            </a:pPr>
            <a:r>
              <a:rPr lang="en-US" altLang="zh-TW" sz="1600" b="1">
                <a:latin typeface="Arial" charset="0"/>
                <a:ea typeface="ＭＳ Ｐゴシック" charset="-128"/>
              </a:rPr>
              <a:t>show ip route </a:t>
            </a:r>
            <a:r>
              <a:rPr lang="en-US" altLang="zh-TW" sz="1600" i="1">
                <a:latin typeface="Arial" charset="0"/>
                <a:ea typeface="ＭＳ Ｐゴシック" charset="-128"/>
              </a:rPr>
              <a:t>address </a:t>
            </a:r>
            <a:endParaRPr lang="en-US" altLang="zh-TW" sz="1600">
              <a:latin typeface="Arial" charset="0"/>
              <a:ea typeface="ＭＳ Ｐゴシック" charset="-128"/>
            </a:endParaRPr>
          </a:p>
          <a:p>
            <a:pPr lvl="1">
              <a:spcBef>
                <a:spcPct val="0"/>
              </a:spcBef>
              <a:buFont typeface="Arial" charset="0"/>
              <a:buChar char="•"/>
            </a:pPr>
            <a:r>
              <a:rPr lang="en-US" altLang="zh-TW" sz="1600" b="1">
                <a:latin typeface="Arial" charset="0"/>
                <a:ea typeface="ＭＳ Ｐゴシック" charset="-128"/>
              </a:rPr>
              <a:t>show ip route rip</a:t>
            </a:r>
            <a:r>
              <a:rPr lang="en-US" altLang="zh-TW" sz="1600">
                <a:latin typeface="Arial" charset="0"/>
                <a:ea typeface="ＭＳ Ｐゴシック" charset="-128"/>
              </a:rPr>
              <a:t> </a:t>
            </a:r>
          </a:p>
          <a:p>
            <a:pPr lvl="1">
              <a:spcBef>
                <a:spcPct val="0"/>
              </a:spcBef>
              <a:buFont typeface="Arial" charset="0"/>
              <a:buChar char="•"/>
            </a:pPr>
            <a:r>
              <a:rPr lang="en-US" altLang="zh-TW" sz="1600" b="1">
                <a:latin typeface="Arial" charset="0"/>
                <a:ea typeface="ＭＳ Ｐゴシック" charset="-128"/>
              </a:rPr>
              <a:t>show ip route igrp</a:t>
            </a:r>
            <a:r>
              <a:rPr lang="en-US" altLang="zh-TW" sz="1600">
                <a:latin typeface="Arial" charset="0"/>
                <a:ea typeface="ＭＳ Ｐゴシック" charset="-128"/>
              </a:rPr>
              <a:t> </a:t>
            </a:r>
          </a:p>
          <a:p>
            <a:pPr lvl="1">
              <a:spcBef>
                <a:spcPct val="0"/>
              </a:spcBef>
              <a:buFont typeface="Arial" charset="0"/>
              <a:buChar char="•"/>
            </a:pPr>
            <a:r>
              <a:rPr lang="en-US" altLang="zh-TW" sz="1600" b="1">
                <a:latin typeface="Arial" charset="0"/>
                <a:ea typeface="ＭＳ Ｐゴシック" charset="-128"/>
              </a:rPr>
              <a:t>show ip route static</a:t>
            </a:r>
            <a:r>
              <a:rPr lang="en-US" altLang="zh-TW" sz="1600">
                <a:latin typeface="Arial" charset="0"/>
                <a:ea typeface="ＭＳ Ｐゴシック" charset="-128"/>
              </a:rPr>
              <a:t> </a:t>
            </a:r>
          </a:p>
          <a:p>
            <a:pPr>
              <a:spcBef>
                <a:spcPct val="0"/>
              </a:spcBef>
              <a:buFontTx/>
              <a:buNone/>
            </a:pPr>
            <a:endParaRPr lang="en-US" altLang="zh-TW" sz="1600">
              <a:latin typeface="Arial" charset="0"/>
              <a:ea typeface="ＭＳ Ｐゴシック" charset="-128"/>
            </a:endParaRPr>
          </a:p>
        </p:txBody>
      </p:sp>
      <p:sp>
        <p:nvSpPr>
          <p:cNvPr id="204803" name="Rectangle 6"/>
          <p:cNvSpPr>
            <a:spLocks noChangeArrowheads="1"/>
          </p:cNvSpPr>
          <p:nvPr/>
        </p:nvSpPr>
        <p:spPr bwMode="auto">
          <a:xfrm>
            <a:off x="0" y="2286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9.1.1 The show ip route command </a:t>
            </a:r>
          </a:p>
        </p:txBody>
      </p:sp>
      <p:sp>
        <p:nvSpPr>
          <p:cNvPr id="20480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4B9DF350-4B94-3849-8932-DB59DC81BF8E}" type="slidenum">
              <a:rPr lang="en-US" altLang="zh-TW" sz="1400"/>
              <a:pPr/>
              <a:t>186</a:t>
            </a:fld>
            <a:endParaRPr lang="en-US" altLang="zh-TW" sz="140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5" name="Picture 4" descr="200509291125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90600"/>
            <a:ext cx="6851650"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26" name="Rectangle 5"/>
          <p:cNvSpPr>
            <a:spLocks noChangeArrowheads="1"/>
          </p:cNvSpPr>
          <p:nvPr/>
        </p:nvSpPr>
        <p:spPr bwMode="auto">
          <a:xfrm>
            <a:off x="0" y="3810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9.1.2 Determining the gateway of last resort </a:t>
            </a:r>
          </a:p>
        </p:txBody>
      </p:sp>
      <p:sp>
        <p:nvSpPr>
          <p:cNvPr id="205827" name="Rectangle 6"/>
          <p:cNvSpPr>
            <a:spLocks noChangeArrowheads="1"/>
          </p:cNvSpPr>
          <p:nvPr/>
        </p:nvSpPr>
        <p:spPr bwMode="auto">
          <a:xfrm>
            <a:off x="3200400" y="5943600"/>
            <a:ext cx="4267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b="1">
                <a:latin typeface="Arial" charset="0"/>
                <a:ea typeface="ＭＳ Ｐゴシック" charset="-128"/>
              </a:rPr>
              <a:t>or</a:t>
            </a:r>
          </a:p>
          <a:p>
            <a:pPr eaLnBrk="1" hangingPunct="1">
              <a:spcBef>
                <a:spcPct val="0"/>
              </a:spcBef>
              <a:buFontTx/>
              <a:buNone/>
            </a:pPr>
            <a:r>
              <a:rPr lang="en-US" altLang="zh-TW" sz="1800" b="1">
                <a:latin typeface="Arial" charset="0"/>
                <a:ea typeface="ＭＳ Ｐゴシック" charset="-128"/>
              </a:rPr>
              <a:t>    ip route 0.0.0.0 0.0.0.0</a:t>
            </a:r>
            <a:r>
              <a:rPr lang="en-US" altLang="zh-TW" sz="1800">
                <a:latin typeface="Arial" charset="0"/>
                <a:ea typeface="ＭＳ Ｐゴシック" charset="-128"/>
              </a:rPr>
              <a:t> 192.168.17.0</a:t>
            </a:r>
          </a:p>
        </p:txBody>
      </p:sp>
      <p:sp>
        <p:nvSpPr>
          <p:cNvPr id="20582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560E1656-99C1-B741-8703-549118AB2AA8}" type="slidenum">
              <a:rPr lang="en-US" altLang="zh-TW" sz="1400"/>
              <a:pPr/>
              <a:t>187</a:t>
            </a:fld>
            <a:endParaRPr lang="en-US" altLang="zh-TW" sz="140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849" name="Picture 4" descr="200509291125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719138"/>
            <a:ext cx="8223250" cy="566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5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E7FB5C97-E460-2143-A995-5213FD2A726B}" type="slidenum">
              <a:rPr lang="en-US" altLang="zh-TW" sz="1400"/>
              <a:pPr/>
              <a:t>188</a:t>
            </a:fld>
            <a:endParaRPr lang="en-US" altLang="zh-TW" sz="140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3" name="Picture 4" descr="20050929112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7999413" cy="551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874" name="Rectangle 5"/>
          <p:cNvSpPr>
            <a:spLocks noChangeArrowheads="1"/>
          </p:cNvSpPr>
          <p:nvPr/>
        </p:nvSpPr>
        <p:spPr bwMode="auto">
          <a:xfrm>
            <a:off x="0" y="2286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9.1.4 Determining L2 and L3 addresses </a:t>
            </a:r>
          </a:p>
        </p:txBody>
      </p:sp>
      <p:sp>
        <p:nvSpPr>
          <p:cNvPr id="207875" name="Rectangle 6"/>
          <p:cNvSpPr>
            <a:spLocks noChangeArrowheads="1"/>
          </p:cNvSpPr>
          <p:nvPr/>
        </p:nvSpPr>
        <p:spPr bwMode="auto">
          <a:xfrm>
            <a:off x="6019800" y="381000"/>
            <a:ext cx="29083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700" u="sng">
                <a:solidFill>
                  <a:srgbClr val="9A3B6C"/>
                </a:solidFill>
                <a:latin typeface="Arial" charset="0"/>
                <a:ea typeface="ＭＳ Ｐゴシック" charset="-128"/>
              </a:rPr>
              <a:t>Do Interactive Media Activity</a:t>
            </a:r>
          </a:p>
        </p:txBody>
      </p:sp>
      <p:sp>
        <p:nvSpPr>
          <p:cNvPr id="20787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BFA1B864-64AE-6245-9533-A496ED4F21BB}" type="slidenum">
              <a:rPr lang="en-US" altLang="zh-TW" sz="1400"/>
              <a:pPr/>
              <a:t>189</a:t>
            </a:fld>
            <a:endParaRPr lang="en-US" altLang="zh-TW"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2" descr="SP32-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8458200" cy="584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8" name="Rectangle 3"/>
          <p:cNvSpPr>
            <a:spLocks noChangeArrowheads="1"/>
          </p:cNvSpPr>
          <p:nvPr/>
        </p:nvSpPr>
        <p:spPr bwMode="auto">
          <a:xfrm>
            <a:off x="533400" y="533400"/>
            <a:ext cx="20558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200">
                <a:latin typeface="Helvetica" charset="0"/>
              </a:rPr>
              <a:t>Different router connections</a:t>
            </a:r>
            <a:endParaRPr kumimoji="0" lang="en-US" altLang="en-US" sz="1300">
              <a:latin typeface="Arial" charset="0"/>
            </a:endParaRPr>
          </a:p>
        </p:txBody>
      </p:sp>
      <p:sp>
        <p:nvSpPr>
          <p:cNvPr id="3481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45C9080A-A4E1-B041-ABE6-D304293BE7AB}" type="slidenum">
              <a:rPr lang="en-US" altLang="zh-TW" sz="1400"/>
              <a:pPr/>
              <a:t>19</a:t>
            </a:fld>
            <a:endParaRPr lang="en-US" altLang="zh-TW" sz="140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7" name="Picture 4" descr="200509291126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0288"/>
            <a:ext cx="8458200" cy="582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898" name="Rectangle 5"/>
          <p:cNvSpPr>
            <a:spLocks noChangeArrowheads="1"/>
          </p:cNvSpPr>
          <p:nvPr/>
        </p:nvSpPr>
        <p:spPr bwMode="auto">
          <a:xfrm>
            <a:off x="0" y="2286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9.1.5 Determining the route administrative distance </a:t>
            </a:r>
          </a:p>
        </p:txBody>
      </p:sp>
      <p:sp>
        <p:nvSpPr>
          <p:cNvPr id="20889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2EA285C8-753B-ED44-B999-2C4DB5507DA9}" type="slidenum">
              <a:rPr lang="en-US" altLang="zh-TW" sz="1400"/>
              <a:pPr/>
              <a:t>190</a:t>
            </a:fld>
            <a:endParaRPr lang="en-US" altLang="zh-TW" sz="140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1" name="Picture 4" descr="200509291128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2188"/>
            <a:ext cx="8305800" cy="572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922" name="Rectangle 5"/>
          <p:cNvSpPr>
            <a:spLocks noChangeArrowheads="1"/>
          </p:cNvSpPr>
          <p:nvPr/>
        </p:nvSpPr>
        <p:spPr bwMode="auto">
          <a:xfrm>
            <a:off x="0" y="4572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9.1.8 Determining the last routing update </a:t>
            </a:r>
          </a:p>
        </p:txBody>
      </p:sp>
      <p:sp>
        <p:nvSpPr>
          <p:cNvPr id="209923" name="Rectangle 6"/>
          <p:cNvSpPr>
            <a:spLocks noChangeArrowheads="1"/>
          </p:cNvSpPr>
          <p:nvPr/>
        </p:nvSpPr>
        <p:spPr bwMode="auto">
          <a:xfrm>
            <a:off x="5867400" y="0"/>
            <a:ext cx="2943225"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zh-TW" sz="1800">
              <a:latin typeface="Arial" charset="0"/>
              <a:ea typeface="ＭＳ Ｐゴシック" charset="-128"/>
            </a:endParaRPr>
          </a:p>
          <a:p>
            <a:pPr>
              <a:spcBef>
                <a:spcPct val="0"/>
              </a:spcBef>
            </a:pPr>
            <a:r>
              <a:rPr lang="en-US" altLang="zh-TW" sz="1800" b="1">
                <a:latin typeface="Arial" charset="0"/>
                <a:ea typeface="ＭＳ Ｐゴシック" charset="-128"/>
              </a:rPr>
              <a:t>show ip route </a:t>
            </a:r>
            <a:r>
              <a:rPr lang="en-US" altLang="zh-TW" sz="1800">
                <a:latin typeface="Arial" charset="0"/>
                <a:ea typeface="ＭＳ Ｐゴシック" charset="-128"/>
              </a:rPr>
              <a:t>  </a:t>
            </a:r>
            <a:r>
              <a:rPr lang="en-US" altLang="zh-TW" sz="800">
                <a:latin typeface="Arial" charset="0"/>
                <a:ea typeface="ＭＳ Ｐゴシック" charset="-128"/>
              </a:rPr>
              <a:t> </a:t>
            </a:r>
            <a:r>
              <a:rPr lang="en-US" altLang="zh-TW" sz="1800">
                <a:latin typeface="Arial" charset="0"/>
                <a:ea typeface="ＭＳ Ｐゴシック" charset="-128"/>
              </a:rPr>
              <a:t> </a:t>
            </a:r>
          </a:p>
          <a:p>
            <a:pPr>
              <a:spcBef>
                <a:spcPct val="0"/>
              </a:spcBef>
            </a:pPr>
            <a:r>
              <a:rPr lang="en-US" altLang="zh-TW" sz="1800" b="1">
                <a:latin typeface="Arial" charset="0"/>
                <a:ea typeface="ＭＳ Ｐゴシック" charset="-128"/>
              </a:rPr>
              <a:t>show ip route </a:t>
            </a:r>
            <a:r>
              <a:rPr lang="en-US" altLang="zh-TW" sz="1800" i="1">
                <a:latin typeface="Arial" charset="0"/>
                <a:ea typeface="ＭＳ Ｐゴシック" charset="-128"/>
              </a:rPr>
              <a:t>address </a:t>
            </a:r>
            <a:r>
              <a:rPr lang="en-US" altLang="zh-TW" sz="1800">
                <a:latin typeface="Arial" charset="0"/>
                <a:ea typeface="ＭＳ Ｐゴシック" charset="-128"/>
              </a:rPr>
              <a:t>  </a:t>
            </a:r>
            <a:r>
              <a:rPr lang="en-US" altLang="zh-TW" sz="800">
                <a:latin typeface="Arial" charset="0"/>
                <a:ea typeface="ＭＳ Ｐゴシック" charset="-128"/>
              </a:rPr>
              <a:t> </a:t>
            </a:r>
            <a:r>
              <a:rPr lang="en-US" altLang="zh-TW" sz="1800">
                <a:latin typeface="Arial" charset="0"/>
                <a:ea typeface="ＭＳ Ｐゴシック" charset="-128"/>
              </a:rPr>
              <a:t> </a:t>
            </a:r>
          </a:p>
          <a:p>
            <a:pPr>
              <a:spcBef>
                <a:spcPct val="0"/>
              </a:spcBef>
            </a:pPr>
            <a:r>
              <a:rPr lang="en-US" altLang="zh-TW" sz="1800" b="1">
                <a:latin typeface="Arial" charset="0"/>
                <a:ea typeface="ＭＳ Ｐゴシック" charset="-128"/>
              </a:rPr>
              <a:t>show ip protocols </a:t>
            </a:r>
            <a:r>
              <a:rPr lang="en-US" altLang="zh-TW" sz="1800">
                <a:latin typeface="Arial" charset="0"/>
                <a:ea typeface="ＭＳ Ｐゴシック" charset="-128"/>
              </a:rPr>
              <a:t>  </a:t>
            </a:r>
            <a:r>
              <a:rPr lang="en-US" altLang="zh-TW" sz="800">
                <a:latin typeface="Arial" charset="0"/>
                <a:ea typeface="ＭＳ Ｐゴシック" charset="-128"/>
              </a:rPr>
              <a:t> </a:t>
            </a:r>
            <a:r>
              <a:rPr lang="en-US" altLang="zh-TW" sz="1800">
                <a:latin typeface="Arial" charset="0"/>
                <a:ea typeface="ＭＳ Ｐゴシック" charset="-128"/>
              </a:rPr>
              <a:t> </a:t>
            </a:r>
          </a:p>
          <a:p>
            <a:pPr>
              <a:spcBef>
                <a:spcPct val="0"/>
              </a:spcBef>
            </a:pPr>
            <a:r>
              <a:rPr lang="en-US" altLang="zh-TW" sz="1800" b="1">
                <a:latin typeface="Arial" charset="0"/>
                <a:ea typeface="ＭＳ Ｐゴシック" charset="-128"/>
              </a:rPr>
              <a:t>show ip rip database</a:t>
            </a:r>
            <a:endParaRPr lang="en-US" altLang="zh-TW" sz="1800">
              <a:latin typeface="Arial" charset="0"/>
              <a:ea typeface="ＭＳ Ｐゴシック" charset="-128"/>
            </a:endParaRPr>
          </a:p>
          <a:p>
            <a:pPr>
              <a:spcBef>
                <a:spcPct val="0"/>
              </a:spcBef>
              <a:buFontTx/>
              <a:buNone/>
            </a:pPr>
            <a:endParaRPr lang="en-US" altLang="zh-TW" sz="1800">
              <a:latin typeface="Arial" charset="0"/>
              <a:ea typeface="ＭＳ Ｐゴシック" charset="-128"/>
            </a:endParaRPr>
          </a:p>
        </p:txBody>
      </p:sp>
      <p:sp>
        <p:nvSpPr>
          <p:cNvPr id="209924" name="AutoShape 7" descr="Box_1"/>
          <p:cNvSpPr>
            <a:spLocks noChangeAspect="1" noChangeArrowheads="1"/>
          </p:cNvSpPr>
          <p:nvPr/>
        </p:nvSpPr>
        <p:spPr bwMode="auto">
          <a:xfrm>
            <a:off x="4884738" y="2879725"/>
            <a:ext cx="1365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a typeface="ＭＳ Ｐゴシック" charset="-128"/>
            </a:endParaRPr>
          </a:p>
        </p:txBody>
      </p:sp>
      <p:sp>
        <p:nvSpPr>
          <p:cNvPr id="209925" name="AutoShape 8" descr="Box_1"/>
          <p:cNvSpPr>
            <a:spLocks noChangeAspect="1" noChangeArrowheads="1"/>
          </p:cNvSpPr>
          <p:nvPr/>
        </p:nvSpPr>
        <p:spPr bwMode="auto">
          <a:xfrm>
            <a:off x="5761038" y="3154363"/>
            <a:ext cx="1365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a typeface="ＭＳ Ｐゴシック" charset="-128"/>
            </a:endParaRPr>
          </a:p>
        </p:txBody>
      </p:sp>
      <p:sp>
        <p:nvSpPr>
          <p:cNvPr id="209926" name="AutoShape 9" descr="Box_2"/>
          <p:cNvSpPr>
            <a:spLocks noChangeAspect="1" noChangeArrowheads="1"/>
          </p:cNvSpPr>
          <p:nvPr/>
        </p:nvSpPr>
        <p:spPr bwMode="auto">
          <a:xfrm>
            <a:off x="5354638" y="3429000"/>
            <a:ext cx="1365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a typeface="ＭＳ Ｐゴシック" charset="-128"/>
            </a:endParaRPr>
          </a:p>
        </p:txBody>
      </p:sp>
      <p:sp>
        <p:nvSpPr>
          <p:cNvPr id="20992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37BF2D70-450C-EE4A-A01B-5BCEDB2627F7}" type="slidenum">
              <a:rPr lang="en-US" altLang="zh-TW" sz="1400"/>
              <a:pPr/>
              <a:t>191</a:t>
            </a:fld>
            <a:endParaRPr lang="en-US" altLang="zh-TW" sz="140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5" name="Picture 4" descr="200509291128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9144000" cy="630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4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38EC4FDD-D8F6-5D42-99B9-F7FF5BD0D6A7}" type="slidenum">
              <a:rPr lang="en-US" altLang="zh-TW" sz="1400"/>
              <a:pPr/>
              <a:t>192</a:t>
            </a:fld>
            <a:endParaRPr lang="en-US" altLang="zh-TW" sz="140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69" name="Picture 4" descr="200509291128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7213"/>
            <a:ext cx="9144000" cy="630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97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C9E1C6B7-3073-364D-BDD5-03312B8EACF7}" type="slidenum">
              <a:rPr lang="en-US" altLang="zh-TW" sz="1400"/>
              <a:pPr/>
              <a:t>193</a:t>
            </a:fld>
            <a:endParaRPr lang="en-US" altLang="zh-TW" sz="140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5"/>
          <p:cNvSpPr>
            <a:spLocks noChangeArrowheads="1"/>
          </p:cNvSpPr>
          <p:nvPr/>
        </p:nvSpPr>
        <p:spPr bwMode="auto">
          <a:xfrm>
            <a:off x="0" y="3048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9.1.9 Observing multiple paths to destination </a:t>
            </a:r>
          </a:p>
        </p:txBody>
      </p:sp>
      <p:sp>
        <p:nvSpPr>
          <p:cNvPr id="212994" name="Rectangle 9"/>
          <p:cNvSpPr>
            <a:spLocks noChangeArrowheads="1"/>
          </p:cNvSpPr>
          <p:nvPr/>
        </p:nvSpPr>
        <p:spPr bwMode="auto">
          <a:xfrm>
            <a:off x="0" y="914400"/>
            <a:ext cx="89154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5738" indent="-185738">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lang="en-US" altLang="zh-TW" sz="1600" b="1" u="sng">
                <a:latin typeface="Arial" charset="0"/>
                <a:ea typeface="ＭＳ Ｐゴシック" charset="-128"/>
              </a:rPr>
              <a:t>IGRP </a:t>
            </a:r>
            <a:r>
              <a:rPr lang="en-US" altLang="zh-TW" sz="1600">
                <a:latin typeface="Arial" charset="0"/>
                <a:ea typeface="ＭＳ Ｐゴシック" charset="-128"/>
              </a:rPr>
              <a:t>supports </a:t>
            </a:r>
            <a:r>
              <a:rPr lang="en-US" altLang="zh-TW" sz="1600" b="1" u="sng">
                <a:latin typeface="Arial" charset="0"/>
                <a:ea typeface="ＭＳ Ｐゴシック" charset="-128"/>
              </a:rPr>
              <a:t>unequal</a:t>
            </a:r>
            <a:r>
              <a:rPr lang="en-US" altLang="zh-TW" sz="1600">
                <a:latin typeface="Arial" charset="0"/>
                <a:ea typeface="ＭＳ Ｐゴシック" charset="-128"/>
              </a:rPr>
              <a:t> cost path load balancing, which is known as variance. </a:t>
            </a:r>
          </a:p>
          <a:p>
            <a:pPr eaLnBrk="1" hangingPunct="1">
              <a:spcBef>
                <a:spcPct val="0"/>
              </a:spcBef>
            </a:pPr>
            <a:r>
              <a:rPr lang="en-US" altLang="zh-TW" sz="1600">
                <a:latin typeface="Arial" charset="0"/>
                <a:ea typeface="ＭＳ Ｐゴシック" charset="-128"/>
              </a:rPr>
              <a:t>The </a:t>
            </a:r>
            <a:r>
              <a:rPr lang="en-US" altLang="zh-TW" sz="1600" b="1">
                <a:latin typeface="Arial" charset="0"/>
                <a:ea typeface="ＭＳ Ｐゴシック" charset="-128"/>
              </a:rPr>
              <a:t>variance</a:t>
            </a:r>
            <a:r>
              <a:rPr lang="en-US" altLang="zh-TW" sz="1600">
                <a:latin typeface="Arial" charset="0"/>
                <a:ea typeface="ＭＳ Ｐゴシック" charset="-128"/>
              </a:rPr>
              <a:t> command instructs the router to include routes with a metric less than n times the minimum metric route for that destination.</a:t>
            </a:r>
          </a:p>
          <a:p>
            <a:pPr eaLnBrk="1" hangingPunct="1">
              <a:spcBef>
                <a:spcPct val="0"/>
              </a:spcBef>
            </a:pPr>
            <a:r>
              <a:rPr lang="en-US" altLang="zh-TW" sz="1600">
                <a:latin typeface="Arial" charset="0"/>
                <a:ea typeface="ＭＳ Ｐゴシック" charset="-128"/>
              </a:rPr>
              <a:t>The variable n can take a value between 1 and 128, with the default being 1, which means equal cost load balancing. </a:t>
            </a:r>
          </a:p>
        </p:txBody>
      </p:sp>
      <p:pic>
        <p:nvPicPr>
          <p:cNvPr id="212995" name="Picture 11" descr="19a.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981200"/>
            <a:ext cx="4953000" cy="298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6" name="Rectangle 12"/>
          <p:cNvSpPr>
            <a:spLocks noChangeArrowheads="1"/>
          </p:cNvSpPr>
          <p:nvPr/>
        </p:nvSpPr>
        <p:spPr bwMode="auto">
          <a:xfrm>
            <a:off x="228600" y="4830763"/>
            <a:ext cx="85344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1600">
                <a:latin typeface="Arial" charset="0"/>
                <a:ea typeface="ＭＳ Ｐゴシック" charset="-128"/>
              </a:rPr>
              <a:t>Router E chooses the path E-C-A with a metric of 20 (as 20 is better than 30 and 45). </a:t>
            </a:r>
          </a:p>
          <a:p>
            <a:pPr eaLnBrk="1" hangingPunct="1">
              <a:spcBef>
                <a:spcPct val="0"/>
              </a:spcBef>
              <a:buFontTx/>
              <a:buNone/>
            </a:pPr>
            <a:r>
              <a:rPr lang="en-US" altLang="en-US" sz="1600">
                <a:latin typeface="Arial" charset="0"/>
                <a:ea typeface="ＭＳ Ｐゴシック" charset="-128"/>
              </a:rPr>
              <a:t>Configure variance with a multiplier of 2 = </a:t>
            </a:r>
          </a:p>
          <a:p>
            <a:pPr eaLnBrk="1" hangingPunct="1">
              <a:spcBef>
                <a:spcPct val="0"/>
              </a:spcBef>
              <a:buFontTx/>
              <a:buNone/>
            </a:pPr>
            <a:r>
              <a:rPr lang="en-US" altLang="en-US" sz="1600" b="1" i="1">
                <a:latin typeface="Arial" charset="0"/>
                <a:ea typeface="ＭＳ Ｐゴシック" charset="-128"/>
              </a:rPr>
              <a:t>	increases the minimum metric to 40 (2 * 20 = 40). </a:t>
            </a:r>
          </a:p>
          <a:p>
            <a:pPr eaLnBrk="1" hangingPunct="1">
              <a:spcBef>
                <a:spcPct val="0"/>
              </a:spcBef>
              <a:buFontTx/>
              <a:buNone/>
            </a:pPr>
            <a:r>
              <a:rPr lang="en-US" altLang="en-US" sz="1600">
                <a:latin typeface="Arial" charset="0"/>
                <a:ea typeface="ＭＳ Ｐゴシック" charset="-128"/>
              </a:rPr>
              <a:t>IGRP includes all routes that have a metric of less than 40. </a:t>
            </a:r>
          </a:p>
          <a:p>
            <a:pPr eaLnBrk="1" hangingPunct="1">
              <a:spcBef>
                <a:spcPct val="0"/>
              </a:spcBef>
              <a:buFontTx/>
              <a:buNone/>
            </a:pPr>
            <a:r>
              <a:rPr lang="en-US" altLang="en-US" sz="1600">
                <a:latin typeface="Arial" charset="0"/>
                <a:ea typeface="ＭＳ Ｐゴシック" charset="-128"/>
              </a:rPr>
              <a:t>IGRP now uses two paths to get to Network X, E-C-A and E-B-A, because both paths have a metric of under 40. </a:t>
            </a:r>
          </a:p>
        </p:txBody>
      </p:sp>
      <p:sp>
        <p:nvSpPr>
          <p:cNvPr id="212997" name="Rectangle 13"/>
          <p:cNvSpPr>
            <a:spLocks noChangeArrowheads="1"/>
          </p:cNvSpPr>
          <p:nvPr/>
        </p:nvSpPr>
        <p:spPr bwMode="auto">
          <a:xfrm>
            <a:off x="152400" y="2971800"/>
            <a:ext cx="3352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1800">
                <a:latin typeface="Arial" charset="0"/>
                <a:ea typeface="ＭＳ Ｐゴシック" charset="-128"/>
              </a:rPr>
              <a:t>E-B-A with a metric of 30</a:t>
            </a:r>
          </a:p>
          <a:p>
            <a:pPr eaLnBrk="1" hangingPunct="1">
              <a:spcBef>
                <a:spcPct val="0"/>
              </a:spcBef>
              <a:buFontTx/>
              <a:buNone/>
            </a:pPr>
            <a:r>
              <a:rPr lang="en-US" altLang="en-US" sz="1800">
                <a:latin typeface="Arial" charset="0"/>
                <a:ea typeface="ＭＳ Ｐゴシック" charset="-128"/>
              </a:rPr>
              <a:t>E-C-A with a metric of 20</a:t>
            </a:r>
          </a:p>
          <a:p>
            <a:pPr eaLnBrk="1" hangingPunct="1">
              <a:spcBef>
                <a:spcPct val="0"/>
              </a:spcBef>
              <a:buFontTx/>
              <a:buNone/>
            </a:pPr>
            <a:r>
              <a:rPr lang="en-US" altLang="en-US" sz="1800">
                <a:latin typeface="Arial" charset="0"/>
                <a:ea typeface="ＭＳ Ｐゴシック" charset="-128"/>
              </a:rPr>
              <a:t>E-D-A with a metric of 45</a:t>
            </a:r>
          </a:p>
        </p:txBody>
      </p:sp>
      <p:sp>
        <p:nvSpPr>
          <p:cNvPr id="21299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4F2D9389-9D18-7341-9E98-83C7260113A4}" type="slidenum">
              <a:rPr lang="en-US" altLang="zh-TW" sz="1400"/>
              <a:pPr/>
              <a:t>194</a:t>
            </a:fld>
            <a:endParaRPr lang="en-US" altLang="zh-TW" sz="140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7" name="Picture 4" descr="200509291128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57150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18" name="Picture 6" descr="20050929112901"/>
          <p:cNvPicPr>
            <a:picLocks noChangeAspect="1" noChangeArrowheads="1"/>
          </p:cNvPicPr>
          <p:nvPr/>
        </p:nvPicPr>
        <p:blipFill>
          <a:blip r:embed="rId3">
            <a:extLst>
              <a:ext uri="{28A0092B-C50C-407E-A947-70E740481C1C}">
                <a14:useLocalDpi xmlns:a14="http://schemas.microsoft.com/office/drawing/2010/main" val="0"/>
              </a:ext>
            </a:extLst>
          </a:blip>
          <a:srcRect t="5984" b="21945"/>
          <a:stretch>
            <a:fillRect/>
          </a:stretch>
        </p:blipFill>
        <p:spPr bwMode="auto">
          <a:xfrm>
            <a:off x="228600" y="2936875"/>
            <a:ext cx="5543550"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19" name="Rectangle 7"/>
          <p:cNvSpPr>
            <a:spLocks noChangeArrowheads="1"/>
          </p:cNvSpPr>
          <p:nvPr/>
        </p:nvSpPr>
        <p:spPr bwMode="auto">
          <a:xfrm>
            <a:off x="5562600" y="1984375"/>
            <a:ext cx="3505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600">
                <a:latin typeface="Arial" charset="0"/>
                <a:ea typeface="ＭＳ Ｐゴシック" charset="-128"/>
              </a:rPr>
              <a:t>the output from </a:t>
            </a:r>
            <a:r>
              <a:rPr lang="en-US" altLang="zh-TW" sz="1600" b="1">
                <a:latin typeface="Arial" charset="0"/>
                <a:ea typeface="ＭＳ Ｐゴシック" charset="-128"/>
              </a:rPr>
              <a:t>show ip route</a:t>
            </a:r>
            <a:r>
              <a:rPr lang="en-US" altLang="zh-TW" sz="1600">
                <a:latin typeface="Arial" charset="0"/>
                <a:ea typeface="ＭＳ Ｐゴシック" charset="-128"/>
              </a:rPr>
              <a:t> from rt1 before the variance is configured. </a:t>
            </a:r>
          </a:p>
        </p:txBody>
      </p:sp>
      <p:sp>
        <p:nvSpPr>
          <p:cNvPr id="214020" name="Rectangle 8"/>
          <p:cNvSpPr>
            <a:spLocks noChangeArrowheads="1"/>
          </p:cNvSpPr>
          <p:nvPr/>
        </p:nvSpPr>
        <p:spPr bwMode="auto">
          <a:xfrm>
            <a:off x="5791200" y="3321050"/>
            <a:ext cx="3200400"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600">
                <a:latin typeface="Arial" charset="0"/>
                <a:ea typeface="ＭＳ Ｐゴシック" charset="-128"/>
              </a:rPr>
              <a:t>the output from </a:t>
            </a:r>
            <a:r>
              <a:rPr lang="en-US" altLang="zh-TW" sz="1600" b="1">
                <a:latin typeface="Arial" charset="0"/>
                <a:ea typeface="ＭＳ Ｐゴシック" charset="-128"/>
              </a:rPr>
              <a:t>show ip route</a:t>
            </a:r>
            <a:r>
              <a:rPr lang="en-US" altLang="zh-TW" sz="1600">
                <a:latin typeface="Arial" charset="0"/>
                <a:ea typeface="ＭＳ Ｐゴシック" charset="-128"/>
              </a:rPr>
              <a:t> from rt1 after the variance is configured. </a:t>
            </a:r>
          </a:p>
          <a:p>
            <a:pPr eaLnBrk="1" hangingPunct="1">
              <a:spcBef>
                <a:spcPct val="0"/>
              </a:spcBef>
              <a:buFontTx/>
              <a:buNone/>
            </a:pPr>
            <a:r>
              <a:rPr lang="en-US" altLang="zh-TW" sz="1600">
                <a:latin typeface="Arial" charset="0"/>
                <a:ea typeface="ＭＳ Ｐゴシック" charset="-128"/>
              </a:rPr>
              <a:t>The preferred route is interface FastEthernet 0/0, but Serial 0/0 will also be used. After the </a:t>
            </a:r>
            <a:r>
              <a:rPr lang="en-US" altLang="zh-TW" sz="1600" b="1">
                <a:latin typeface="Arial" charset="0"/>
                <a:ea typeface="ＭＳ Ｐゴシック" charset="-128"/>
              </a:rPr>
              <a:t>variance</a:t>
            </a:r>
            <a:r>
              <a:rPr lang="en-US" altLang="zh-TW" sz="1600">
                <a:latin typeface="Arial" charset="0"/>
                <a:ea typeface="ＭＳ Ｐゴシック" charset="-128"/>
              </a:rPr>
              <a:t> command is executed, IGRP will use load balancing between the two links </a:t>
            </a:r>
          </a:p>
        </p:txBody>
      </p:sp>
      <p:sp>
        <p:nvSpPr>
          <p:cNvPr id="214021" name="Line 10"/>
          <p:cNvSpPr>
            <a:spLocks noChangeShapeType="1"/>
          </p:cNvSpPr>
          <p:nvPr/>
        </p:nvSpPr>
        <p:spPr bwMode="auto">
          <a:xfrm>
            <a:off x="3429000" y="4013200"/>
            <a:ext cx="9906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022" name="Line 11"/>
          <p:cNvSpPr>
            <a:spLocks noChangeShapeType="1"/>
          </p:cNvSpPr>
          <p:nvPr/>
        </p:nvSpPr>
        <p:spPr bwMode="auto">
          <a:xfrm>
            <a:off x="685800" y="4394200"/>
            <a:ext cx="9906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023" name="Rectangle 13"/>
          <p:cNvSpPr>
            <a:spLocks noChangeArrowheads="1"/>
          </p:cNvSpPr>
          <p:nvPr/>
        </p:nvSpPr>
        <p:spPr bwMode="auto">
          <a:xfrm>
            <a:off x="2590800" y="3860800"/>
            <a:ext cx="457200" cy="1524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a typeface="ＭＳ Ｐゴシック" charset="-128"/>
            </a:endParaRPr>
          </a:p>
        </p:txBody>
      </p:sp>
      <p:sp>
        <p:nvSpPr>
          <p:cNvPr id="214024" name="Rectangle 14"/>
          <p:cNvSpPr>
            <a:spLocks noChangeArrowheads="1"/>
          </p:cNvSpPr>
          <p:nvPr/>
        </p:nvSpPr>
        <p:spPr bwMode="auto">
          <a:xfrm>
            <a:off x="3276600" y="4013200"/>
            <a:ext cx="533400" cy="2286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a typeface="ＭＳ Ｐゴシック" charset="-128"/>
            </a:endParaRPr>
          </a:p>
        </p:txBody>
      </p:sp>
      <p:sp>
        <p:nvSpPr>
          <p:cNvPr id="21402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31155D75-EFAE-F14B-9483-4F2B040B0682}" type="slidenum">
              <a:rPr lang="en-US" altLang="zh-TW" sz="1400"/>
              <a:pPr/>
              <a:t>195</a:t>
            </a:fld>
            <a:endParaRPr lang="en-US" altLang="zh-TW" sz="140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4"/>
          <p:cNvSpPr>
            <a:spLocks noGrp="1" noChangeArrowheads="1"/>
          </p:cNvSpPr>
          <p:nvPr>
            <p:ph type="ctrTitle"/>
          </p:nvPr>
        </p:nvSpPr>
        <p:spPr/>
        <p:txBody>
          <a:bodyPr/>
          <a:lstStyle/>
          <a:p>
            <a:pPr eaLnBrk="1" hangingPunct="1"/>
            <a:r>
              <a:rPr lang="en-US" altLang="zh-TW" b="1">
                <a:ea typeface="ＭＳ Ｐゴシック" charset="-128"/>
              </a:rPr>
              <a:t>9.2 Network Testing</a:t>
            </a:r>
            <a:r>
              <a:rPr lang="en-US" altLang="zh-TW">
                <a:ea typeface="ＭＳ Ｐゴシック" charset="-128"/>
              </a:rPr>
              <a:t> </a:t>
            </a:r>
          </a:p>
        </p:txBody>
      </p:sp>
      <p:sp>
        <p:nvSpPr>
          <p:cNvPr id="215042" name="Rectangle 5"/>
          <p:cNvSpPr>
            <a:spLocks noGrp="1" noChangeArrowheads="1"/>
          </p:cNvSpPr>
          <p:nvPr>
            <p:ph type="subTitle" idx="1"/>
          </p:nvPr>
        </p:nvSpPr>
        <p:spPr/>
        <p:txBody>
          <a:bodyPr/>
          <a:lstStyle/>
          <a:p>
            <a:pPr eaLnBrk="1" hangingPunct="1"/>
            <a:endParaRPr lang="en-US" altLang="en-US">
              <a:ea typeface="ＭＳ Ｐゴシック" charset="-128"/>
            </a:endParaRPr>
          </a:p>
        </p:txBody>
      </p:sp>
      <p:sp>
        <p:nvSpPr>
          <p:cNvPr id="21504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BE1DC33D-781E-A64B-959A-3C809A9C266F}" type="slidenum">
              <a:rPr lang="en-US" altLang="zh-TW" sz="1400"/>
              <a:pPr/>
              <a:t>196</a:t>
            </a:fld>
            <a:endParaRPr lang="en-US" altLang="zh-TW" sz="140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5" name="Picture 4" descr="200509291129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96938"/>
            <a:ext cx="8001000" cy="551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66" name="Rectangle 5"/>
          <p:cNvSpPr>
            <a:spLocks noChangeArrowheads="1"/>
          </p:cNvSpPr>
          <p:nvPr/>
        </p:nvSpPr>
        <p:spPr bwMode="auto">
          <a:xfrm>
            <a:off x="0" y="2286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9.2.2 Using a structured approach to troubleshooting </a:t>
            </a:r>
          </a:p>
        </p:txBody>
      </p:sp>
      <p:sp>
        <p:nvSpPr>
          <p:cNvPr id="21606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D5C7D254-47E4-7040-A2DF-0675EB09331B}" type="slidenum">
              <a:rPr lang="en-US" altLang="zh-TW" sz="1400"/>
              <a:pPr/>
              <a:t>197</a:t>
            </a:fld>
            <a:endParaRPr lang="en-US" altLang="zh-TW" sz="140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89" name="Picture 4" descr="200509291129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695325"/>
            <a:ext cx="8151812"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57240BFF-2477-7F4F-98A5-62BD6D6B92FF}" type="slidenum">
              <a:rPr lang="en-US" altLang="zh-TW" sz="1400"/>
              <a:pPr/>
              <a:t>198</a:t>
            </a:fld>
            <a:endParaRPr lang="en-US" altLang="zh-TW" sz="140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7"/>
          <p:cNvSpPr>
            <a:spLocks noChangeArrowheads="1"/>
          </p:cNvSpPr>
          <p:nvPr/>
        </p:nvSpPr>
        <p:spPr bwMode="auto">
          <a:xfrm>
            <a:off x="0" y="1524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9.2.3 Testing by OSI layers </a:t>
            </a:r>
          </a:p>
        </p:txBody>
      </p:sp>
      <p:sp>
        <p:nvSpPr>
          <p:cNvPr id="218114" name="Rectangle 8"/>
          <p:cNvSpPr>
            <a:spLocks noChangeArrowheads="1"/>
          </p:cNvSpPr>
          <p:nvPr/>
        </p:nvSpPr>
        <p:spPr bwMode="auto">
          <a:xfrm>
            <a:off x="1066800" y="609600"/>
            <a:ext cx="7058025" cy="61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b="1">
                <a:latin typeface="Arial" charset="0"/>
                <a:ea typeface="ＭＳ Ｐゴシック" charset="-128"/>
              </a:rPr>
              <a:t>Layer 1 errors can include the following:   </a:t>
            </a:r>
            <a:r>
              <a:rPr lang="en-US" altLang="zh-TW" sz="800" b="1">
                <a:latin typeface="Arial" charset="0"/>
                <a:ea typeface="ＭＳ Ｐゴシック" charset="-128"/>
              </a:rPr>
              <a:t> </a:t>
            </a:r>
            <a:r>
              <a:rPr lang="en-US" altLang="zh-TW" sz="1800">
                <a:latin typeface="Arial" charset="0"/>
                <a:ea typeface="ＭＳ Ｐゴシック" charset="-128"/>
              </a:rPr>
              <a:t> </a:t>
            </a:r>
          </a:p>
          <a:p>
            <a:pPr lvl="1">
              <a:spcBef>
                <a:spcPct val="0"/>
              </a:spcBef>
              <a:buFont typeface="Arial" charset="0"/>
              <a:buChar char="•"/>
            </a:pPr>
            <a:r>
              <a:rPr lang="en-US" altLang="zh-TW" sz="1800">
                <a:latin typeface="Arial" charset="0"/>
                <a:ea typeface="ＭＳ Ｐゴシック" charset="-128"/>
              </a:rPr>
              <a:t>Broken cables </a:t>
            </a:r>
          </a:p>
          <a:p>
            <a:pPr lvl="1">
              <a:spcBef>
                <a:spcPct val="0"/>
              </a:spcBef>
              <a:buFont typeface="Arial" charset="0"/>
              <a:buChar char="•"/>
            </a:pPr>
            <a:r>
              <a:rPr lang="en-US" altLang="zh-TW" sz="1800">
                <a:latin typeface="Arial" charset="0"/>
                <a:ea typeface="ＭＳ Ｐゴシック" charset="-128"/>
              </a:rPr>
              <a:t>Disconnected cables </a:t>
            </a:r>
          </a:p>
          <a:p>
            <a:pPr lvl="1">
              <a:spcBef>
                <a:spcPct val="0"/>
              </a:spcBef>
              <a:buFont typeface="Arial" charset="0"/>
              <a:buChar char="•"/>
            </a:pPr>
            <a:r>
              <a:rPr lang="en-US" altLang="zh-TW" sz="1800">
                <a:latin typeface="Arial" charset="0"/>
                <a:ea typeface="ＭＳ Ｐゴシック" charset="-128"/>
              </a:rPr>
              <a:t>Cables connected to the wrong ports </a:t>
            </a:r>
          </a:p>
          <a:p>
            <a:pPr lvl="1">
              <a:spcBef>
                <a:spcPct val="0"/>
              </a:spcBef>
              <a:buFont typeface="Arial" charset="0"/>
              <a:buChar char="•"/>
            </a:pPr>
            <a:r>
              <a:rPr lang="en-US" altLang="zh-TW" sz="1800">
                <a:latin typeface="Arial" charset="0"/>
                <a:ea typeface="ＭＳ Ｐゴシック" charset="-128"/>
              </a:rPr>
              <a:t>Intermittent cable connection </a:t>
            </a:r>
          </a:p>
          <a:p>
            <a:pPr lvl="1">
              <a:spcBef>
                <a:spcPct val="0"/>
              </a:spcBef>
              <a:buFont typeface="Arial" charset="0"/>
              <a:buChar char="•"/>
            </a:pPr>
            <a:r>
              <a:rPr lang="en-US" altLang="zh-TW" sz="1800">
                <a:latin typeface="Arial" charset="0"/>
                <a:ea typeface="ＭＳ Ｐゴシック" charset="-128"/>
              </a:rPr>
              <a:t>Rollover, crossover, or straight-through cables used incorrectly</a:t>
            </a:r>
          </a:p>
          <a:p>
            <a:pPr lvl="1">
              <a:spcBef>
                <a:spcPct val="0"/>
              </a:spcBef>
              <a:buFont typeface="Arial" charset="0"/>
              <a:buChar char="•"/>
            </a:pPr>
            <a:r>
              <a:rPr lang="en-US" altLang="zh-TW" sz="1800">
                <a:latin typeface="Arial" charset="0"/>
                <a:ea typeface="ＭＳ Ｐゴシック" charset="-128"/>
              </a:rPr>
              <a:t>Transceiver problems </a:t>
            </a:r>
          </a:p>
          <a:p>
            <a:pPr lvl="1">
              <a:spcBef>
                <a:spcPct val="0"/>
              </a:spcBef>
              <a:buFont typeface="Arial" charset="0"/>
              <a:buChar char="•"/>
            </a:pPr>
            <a:r>
              <a:rPr lang="en-US" altLang="zh-TW" sz="1800">
                <a:latin typeface="Arial" charset="0"/>
                <a:ea typeface="ＭＳ Ｐゴシック" charset="-128"/>
              </a:rPr>
              <a:t>DCE cable problems </a:t>
            </a:r>
          </a:p>
          <a:p>
            <a:pPr lvl="1">
              <a:spcBef>
                <a:spcPct val="0"/>
              </a:spcBef>
              <a:buFont typeface="Arial" charset="0"/>
              <a:buChar char="•"/>
            </a:pPr>
            <a:r>
              <a:rPr lang="en-US" altLang="zh-TW" sz="1800">
                <a:latin typeface="Arial" charset="0"/>
                <a:ea typeface="ＭＳ Ｐゴシック" charset="-128"/>
              </a:rPr>
              <a:t>DTE cable problems </a:t>
            </a:r>
          </a:p>
          <a:p>
            <a:pPr lvl="1">
              <a:spcBef>
                <a:spcPct val="0"/>
              </a:spcBef>
              <a:buFont typeface="Arial" charset="0"/>
              <a:buChar char="•"/>
            </a:pPr>
            <a:r>
              <a:rPr lang="en-US" altLang="zh-TW" sz="1800">
                <a:latin typeface="Arial" charset="0"/>
                <a:ea typeface="ＭＳ Ｐゴシック" charset="-128"/>
              </a:rPr>
              <a:t>Devices turned off </a:t>
            </a:r>
          </a:p>
          <a:p>
            <a:pPr>
              <a:spcBef>
                <a:spcPct val="0"/>
              </a:spcBef>
              <a:buFontTx/>
              <a:buNone/>
            </a:pPr>
            <a:r>
              <a:rPr lang="en-US" altLang="zh-TW" sz="1800" b="1">
                <a:latin typeface="Arial" charset="0"/>
                <a:ea typeface="ＭＳ Ｐゴシック" charset="-128"/>
              </a:rPr>
              <a:t>Layer 2 errors can include the following:   </a:t>
            </a:r>
            <a:r>
              <a:rPr lang="en-US" altLang="zh-TW" sz="800" b="1">
                <a:latin typeface="Arial" charset="0"/>
                <a:ea typeface="ＭＳ Ｐゴシック" charset="-128"/>
              </a:rPr>
              <a:t> </a:t>
            </a:r>
            <a:r>
              <a:rPr lang="en-US" altLang="zh-TW" sz="1800" b="1">
                <a:latin typeface="Arial" charset="0"/>
                <a:ea typeface="ＭＳ Ｐゴシック" charset="-128"/>
              </a:rPr>
              <a:t> </a:t>
            </a:r>
          </a:p>
          <a:p>
            <a:pPr lvl="1">
              <a:spcBef>
                <a:spcPct val="0"/>
              </a:spcBef>
              <a:buFont typeface="Arial" charset="0"/>
              <a:buChar char="•"/>
            </a:pPr>
            <a:r>
              <a:rPr lang="en-US" altLang="zh-TW" sz="1800">
                <a:latin typeface="Arial" charset="0"/>
                <a:ea typeface="ＭＳ Ｐゴシック" charset="-128"/>
              </a:rPr>
              <a:t>Improperly configured serial interfaces </a:t>
            </a:r>
          </a:p>
          <a:p>
            <a:pPr lvl="1">
              <a:spcBef>
                <a:spcPct val="0"/>
              </a:spcBef>
              <a:buFont typeface="Arial" charset="0"/>
              <a:buChar char="•"/>
            </a:pPr>
            <a:r>
              <a:rPr lang="en-US" altLang="zh-TW" sz="1800">
                <a:latin typeface="Arial" charset="0"/>
                <a:ea typeface="ＭＳ Ｐゴシック" charset="-128"/>
              </a:rPr>
              <a:t>Improperly configured Ethernet interfaces </a:t>
            </a:r>
          </a:p>
          <a:p>
            <a:pPr lvl="1">
              <a:spcBef>
                <a:spcPct val="0"/>
              </a:spcBef>
              <a:buFont typeface="Arial" charset="0"/>
              <a:buChar char="•"/>
            </a:pPr>
            <a:r>
              <a:rPr lang="en-US" altLang="zh-TW" sz="1800">
                <a:latin typeface="Arial" charset="0"/>
                <a:ea typeface="ＭＳ Ｐゴシック" charset="-128"/>
              </a:rPr>
              <a:t>Improper encapsulation set</a:t>
            </a:r>
          </a:p>
          <a:p>
            <a:pPr lvl="1">
              <a:spcBef>
                <a:spcPct val="0"/>
              </a:spcBef>
              <a:buFont typeface="Arial" charset="0"/>
              <a:buChar char="•"/>
            </a:pPr>
            <a:r>
              <a:rPr lang="en-US" altLang="zh-TW" sz="1800">
                <a:latin typeface="Arial" charset="0"/>
                <a:ea typeface="ＭＳ Ｐゴシック" charset="-128"/>
              </a:rPr>
              <a:t>Improper clockrate settings on serial interfaces </a:t>
            </a:r>
          </a:p>
          <a:p>
            <a:pPr lvl="1">
              <a:spcBef>
                <a:spcPct val="0"/>
              </a:spcBef>
              <a:buFont typeface="Arial" charset="0"/>
              <a:buChar char="•"/>
            </a:pPr>
            <a:r>
              <a:rPr lang="en-US" altLang="zh-TW" sz="1800">
                <a:latin typeface="Arial" charset="0"/>
                <a:ea typeface="ＭＳ Ｐゴシック" charset="-128"/>
              </a:rPr>
              <a:t>Network interface card (NIC) problems </a:t>
            </a:r>
          </a:p>
          <a:p>
            <a:pPr>
              <a:spcBef>
                <a:spcPct val="0"/>
              </a:spcBef>
              <a:buFontTx/>
              <a:buNone/>
            </a:pPr>
            <a:r>
              <a:rPr lang="en-US" altLang="zh-TW" sz="1800" b="1">
                <a:latin typeface="Arial" charset="0"/>
                <a:ea typeface="ＭＳ Ｐゴシック" charset="-128"/>
              </a:rPr>
              <a:t>Layer 3 errors can include the following:   </a:t>
            </a:r>
            <a:r>
              <a:rPr lang="en-US" altLang="zh-TW" sz="800" b="1">
                <a:latin typeface="Arial" charset="0"/>
                <a:ea typeface="ＭＳ Ｐゴシック" charset="-128"/>
              </a:rPr>
              <a:t> </a:t>
            </a:r>
            <a:r>
              <a:rPr lang="en-US" altLang="zh-TW" sz="1800" b="1">
                <a:latin typeface="Arial" charset="0"/>
                <a:ea typeface="ＭＳ Ｐゴシック" charset="-128"/>
              </a:rPr>
              <a:t> </a:t>
            </a:r>
          </a:p>
          <a:p>
            <a:pPr lvl="1">
              <a:spcBef>
                <a:spcPct val="0"/>
              </a:spcBef>
              <a:buFont typeface="Arial" charset="0"/>
              <a:buChar char="•"/>
            </a:pPr>
            <a:r>
              <a:rPr lang="en-US" altLang="zh-TW" sz="1800">
                <a:latin typeface="Arial" charset="0"/>
                <a:ea typeface="ＭＳ Ｐゴシック" charset="-128"/>
              </a:rPr>
              <a:t>Routing protocol not enabled </a:t>
            </a:r>
          </a:p>
          <a:p>
            <a:pPr lvl="1">
              <a:spcBef>
                <a:spcPct val="0"/>
              </a:spcBef>
              <a:buFont typeface="Arial" charset="0"/>
              <a:buChar char="•"/>
            </a:pPr>
            <a:r>
              <a:rPr lang="en-US" altLang="zh-TW" sz="1800">
                <a:latin typeface="Arial" charset="0"/>
                <a:ea typeface="ＭＳ Ｐゴシック" charset="-128"/>
              </a:rPr>
              <a:t>Wrong routing protocol enabled </a:t>
            </a:r>
          </a:p>
          <a:p>
            <a:pPr lvl="1">
              <a:spcBef>
                <a:spcPct val="0"/>
              </a:spcBef>
              <a:buFont typeface="Arial" charset="0"/>
              <a:buChar char="•"/>
            </a:pPr>
            <a:r>
              <a:rPr lang="en-US" altLang="zh-TW" sz="1800">
                <a:latin typeface="Arial" charset="0"/>
                <a:ea typeface="ＭＳ Ｐゴシック" charset="-128"/>
              </a:rPr>
              <a:t>Incorrect IP addresses </a:t>
            </a:r>
          </a:p>
          <a:p>
            <a:pPr lvl="1">
              <a:spcBef>
                <a:spcPct val="0"/>
              </a:spcBef>
              <a:buFont typeface="Arial" charset="0"/>
              <a:buChar char="•"/>
            </a:pPr>
            <a:r>
              <a:rPr lang="en-US" altLang="zh-TW" sz="1800">
                <a:latin typeface="Arial" charset="0"/>
                <a:ea typeface="ＭＳ Ｐゴシック" charset="-128"/>
              </a:rPr>
              <a:t>Incorrect subnet masks </a:t>
            </a:r>
          </a:p>
        </p:txBody>
      </p:sp>
      <p:sp>
        <p:nvSpPr>
          <p:cNvPr id="218115" name="AutoShape 9" descr="Box_1"/>
          <p:cNvSpPr>
            <a:spLocks noChangeAspect="1" noChangeArrowheads="1"/>
          </p:cNvSpPr>
          <p:nvPr/>
        </p:nvSpPr>
        <p:spPr bwMode="auto">
          <a:xfrm>
            <a:off x="5300663" y="-415925"/>
            <a:ext cx="1365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a typeface="ＭＳ Ｐゴシック" charset="-128"/>
            </a:endParaRPr>
          </a:p>
        </p:txBody>
      </p:sp>
      <p:sp>
        <p:nvSpPr>
          <p:cNvPr id="218116" name="AutoShape 10" descr="Box_2"/>
          <p:cNvSpPr>
            <a:spLocks noChangeAspect="1" noChangeArrowheads="1"/>
          </p:cNvSpPr>
          <p:nvPr/>
        </p:nvSpPr>
        <p:spPr bwMode="auto">
          <a:xfrm>
            <a:off x="5300663" y="2330450"/>
            <a:ext cx="1365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a typeface="ＭＳ Ｐゴシック" charset="-128"/>
            </a:endParaRPr>
          </a:p>
        </p:txBody>
      </p:sp>
      <p:sp>
        <p:nvSpPr>
          <p:cNvPr id="218117" name="AutoShape 11" descr="Box_3"/>
          <p:cNvSpPr>
            <a:spLocks noChangeAspect="1" noChangeArrowheads="1"/>
          </p:cNvSpPr>
          <p:nvPr/>
        </p:nvSpPr>
        <p:spPr bwMode="auto">
          <a:xfrm>
            <a:off x="5300663" y="3978275"/>
            <a:ext cx="1365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a typeface="ＭＳ Ｐゴシック" charset="-128"/>
            </a:endParaRPr>
          </a:p>
        </p:txBody>
      </p:sp>
      <p:sp>
        <p:nvSpPr>
          <p:cNvPr id="21811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397BF369-ACF2-2743-8CFD-92BE116674F3}" type="slidenum">
              <a:rPr lang="en-US" altLang="zh-TW" sz="1400"/>
              <a:pPr/>
              <a:t>199</a:t>
            </a:fld>
            <a:endParaRPr lang="en-US" altLang="zh-TW"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026"/>
          <p:cNvSpPr>
            <a:spLocks noGrp="1" noChangeArrowheads="1"/>
          </p:cNvSpPr>
          <p:nvPr>
            <p:ph type="ctrTitle"/>
          </p:nvPr>
        </p:nvSpPr>
        <p:spPr>
          <a:xfrm>
            <a:off x="685800" y="2286000"/>
            <a:ext cx="7772400" cy="1143000"/>
          </a:xfrm>
        </p:spPr>
        <p:txBody>
          <a:bodyPr/>
          <a:lstStyle/>
          <a:p>
            <a:pPr eaLnBrk="1" hangingPunct="1"/>
            <a:r>
              <a:rPr lang="en-US" altLang="en-US">
                <a:ea typeface="PMingLiU" charset="-120"/>
              </a:rPr>
              <a:t>1.1 WANs</a:t>
            </a:r>
          </a:p>
        </p:txBody>
      </p:sp>
      <p:sp>
        <p:nvSpPr>
          <p:cNvPr id="17410" name="Rectangle 1027"/>
          <p:cNvSpPr>
            <a:spLocks noGrp="1" noChangeArrowheads="1"/>
          </p:cNvSpPr>
          <p:nvPr>
            <p:ph type="subTitle" idx="1"/>
          </p:nvPr>
        </p:nvSpPr>
        <p:spPr/>
        <p:txBody>
          <a:bodyPr/>
          <a:lstStyle/>
          <a:p>
            <a:pPr eaLnBrk="1" hangingPunct="1"/>
            <a:endParaRPr lang="en-US" altLang="en-US">
              <a:ea typeface="PMingLiU" charset="-120"/>
            </a:endParaRPr>
          </a:p>
        </p:txBody>
      </p:sp>
      <p:sp>
        <p:nvSpPr>
          <p:cNvPr id="17411"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4FE27A61-37BE-874C-AD24-0952B25E2D0D}" type="slidenum">
              <a:rPr lang="en-US" altLang="zh-TW" sz="1400"/>
              <a:pPr/>
              <a:t>2</a:t>
            </a:fld>
            <a:endParaRPr lang="en-US" altLang="zh-TW"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ctrTitle"/>
          </p:nvPr>
        </p:nvSpPr>
        <p:spPr>
          <a:xfrm>
            <a:off x="304800" y="2286000"/>
            <a:ext cx="8153400" cy="1143000"/>
          </a:xfrm>
        </p:spPr>
        <p:txBody>
          <a:bodyPr/>
          <a:lstStyle/>
          <a:p>
            <a:pPr eaLnBrk="1" hangingPunct="1"/>
            <a:r>
              <a:rPr lang="en-US" altLang="zh-TW" sz="3600">
                <a:ea typeface="ＭＳ Ｐゴシック" charset="-128"/>
              </a:rPr>
              <a:t>Part II</a:t>
            </a:r>
            <a:br>
              <a:rPr lang="en-US" altLang="zh-TW" sz="3600">
                <a:ea typeface="ＭＳ Ｐゴシック" charset="-128"/>
              </a:rPr>
            </a:br>
            <a:r>
              <a:rPr lang="en-US" altLang="zh-TW" sz="4000">
                <a:ea typeface="ＭＳ Ｐゴシック" charset="-128"/>
              </a:rPr>
              <a:t>Module 2: Introduction to Routers</a:t>
            </a:r>
          </a:p>
        </p:txBody>
      </p:sp>
      <p:sp>
        <p:nvSpPr>
          <p:cNvPr id="35842" name="Rectangle 3"/>
          <p:cNvSpPr>
            <a:spLocks noGrp="1" noChangeArrowheads="1"/>
          </p:cNvSpPr>
          <p:nvPr>
            <p:ph type="subTitle" idx="1"/>
          </p:nvPr>
        </p:nvSpPr>
        <p:spPr>
          <a:xfrm>
            <a:off x="900113" y="3860800"/>
            <a:ext cx="6400800" cy="1752600"/>
          </a:xfrm>
        </p:spPr>
        <p:txBody>
          <a:bodyPr/>
          <a:lstStyle/>
          <a:p>
            <a:pPr algn="l" eaLnBrk="1" hangingPunct="1"/>
            <a:r>
              <a:rPr lang="en-US" altLang="en-US" sz="2000">
                <a:ea typeface="ＭＳ Ｐゴシック" charset="-128"/>
              </a:rPr>
              <a:t>Reference for CCNA 4:</a:t>
            </a:r>
          </a:p>
          <a:p>
            <a:pPr algn="l" eaLnBrk="1" hangingPunct="1"/>
            <a:r>
              <a:rPr lang="en-US" altLang="en-US" sz="2000">
                <a:ea typeface="ＭＳ Ｐゴシック" charset="-128"/>
              </a:rPr>
              <a:t>2.1 Introduction to Routing and Packet Switching</a:t>
            </a:r>
          </a:p>
        </p:txBody>
      </p:sp>
      <p:sp>
        <p:nvSpPr>
          <p:cNvPr id="3584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296286AA-BC0B-AD40-AC81-DA05F9136115}" type="slidenum">
              <a:rPr lang="en-US" altLang="zh-TW" sz="1400"/>
              <a:pPr/>
              <a:t>20</a:t>
            </a:fld>
            <a:endParaRPr lang="en-US" altLang="zh-TW" sz="140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7" name="Picture 4" descr="20050929112927"/>
          <p:cNvPicPr>
            <a:picLocks noChangeAspect="1" noChangeArrowheads="1"/>
          </p:cNvPicPr>
          <p:nvPr/>
        </p:nvPicPr>
        <p:blipFill>
          <a:blip r:embed="rId2">
            <a:extLst>
              <a:ext uri="{28A0092B-C50C-407E-A947-70E740481C1C}">
                <a14:useLocalDpi xmlns:a14="http://schemas.microsoft.com/office/drawing/2010/main" val="0"/>
              </a:ext>
            </a:extLst>
          </a:blip>
          <a:srcRect t="55859"/>
          <a:stretch>
            <a:fillRect/>
          </a:stretch>
        </p:blipFill>
        <p:spPr bwMode="auto">
          <a:xfrm>
            <a:off x="533400" y="533400"/>
            <a:ext cx="67818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38" name="Rectangle 5"/>
          <p:cNvSpPr>
            <a:spLocks noChangeArrowheads="1"/>
          </p:cNvSpPr>
          <p:nvPr/>
        </p:nvSpPr>
        <p:spPr bwMode="auto">
          <a:xfrm>
            <a:off x="0" y="1524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9.2.5 Layer 3 troubleshooting using ping </a:t>
            </a:r>
          </a:p>
        </p:txBody>
      </p:sp>
      <p:pic>
        <p:nvPicPr>
          <p:cNvPr id="219139" name="Picture 6" descr="20050929112928"/>
          <p:cNvPicPr>
            <a:picLocks noChangeAspect="1" noChangeArrowheads="1"/>
          </p:cNvPicPr>
          <p:nvPr/>
        </p:nvPicPr>
        <p:blipFill>
          <a:blip r:embed="rId3">
            <a:extLst>
              <a:ext uri="{28A0092B-C50C-407E-A947-70E740481C1C}">
                <a14:useLocalDpi xmlns:a14="http://schemas.microsoft.com/office/drawing/2010/main" val="0"/>
              </a:ext>
            </a:extLst>
          </a:blip>
          <a:srcRect t="8229"/>
          <a:stretch>
            <a:fillRect/>
          </a:stretch>
        </p:blipFill>
        <p:spPr bwMode="auto">
          <a:xfrm>
            <a:off x="609600" y="2089150"/>
            <a:ext cx="7543800" cy="476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4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CC15E292-C6B3-D24E-B800-CD1E700702D0}" type="slidenum">
              <a:rPr lang="en-US" altLang="zh-TW" sz="1400"/>
              <a:pPr/>
              <a:t>200</a:t>
            </a:fld>
            <a:endParaRPr lang="en-US" altLang="zh-TW" sz="140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1" name="Picture 4" descr="200509291129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90763"/>
            <a:ext cx="6629400" cy="456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162" name="Rectangle 5"/>
          <p:cNvSpPr>
            <a:spLocks noChangeArrowheads="1"/>
          </p:cNvSpPr>
          <p:nvPr/>
        </p:nvSpPr>
        <p:spPr bwMode="auto">
          <a:xfrm>
            <a:off x="0" y="990600"/>
            <a:ext cx="9144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kumimoji="1" sz="3200">
                <a:solidFill>
                  <a:schemeClr val="tx1"/>
                </a:solidFill>
                <a:latin typeface="Times New Roman" charset="0"/>
                <a:ea typeface="PMingLiU" charset="-120"/>
                <a:cs typeface="新細明體" charset="-120"/>
              </a:defRPr>
            </a:lvl1pPr>
            <a:lvl2pPr>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lang="en-US" altLang="zh-TW" sz="1800">
                <a:latin typeface="Arial" charset="0"/>
                <a:ea typeface="ＭＳ Ｐゴシック" charset="-128"/>
              </a:rPr>
              <a:t>A successful Telnet connection </a:t>
            </a:r>
          </a:p>
          <a:p>
            <a:pPr lvl="1" eaLnBrk="1" hangingPunct="1">
              <a:spcBef>
                <a:spcPct val="0"/>
              </a:spcBef>
              <a:buFontTx/>
              <a:buNone/>
            </a:pPr>
            <a:r>
              <a:rPr lang="en-US" altLang="zh-TW" sz="1800">
                <a:latin typeface="Arial" charset="0"/>
                <a:ea typeface="ＭＳ Ｐゴシック" charset="-128"/>
              </a:rPr>
              <a:t>indicates that the upper-layer application and the services of lower layers are functioning properly </a:t>
            </a:r>
          </a:p>
        </p:txBody>
      </p:sp>
      <p:sp>
        <p:nvSpPr>
          <p:cNvPr id="220163" name="Rectangle 6"/>
          <p:cNvSpPr>
            <a:spLocks noChangeArrowheads="1"/>
          </p:cNvSpPr>
          <p:nvPr/>
        </p:nvSpPr>
        <p:spPr bwMode="auto">
          <a:xfrm>
            <a:off x="0" y="3048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9.2.6 Layer 7 troubleshooting using Telnet </a:t>
            </a:r>
          </a:p>
        </p:txBody>
      </p:sp>
      <p:sp>
        <p:nvSpPr>
          <p:cNvPr id="220164" name="Rectangle 7"/>
          <p:cNvSpPr>
            <a:spLocks noChangeArrowheads="1"/>
          </p:cNvSpPr>
          <p:nvPr/>
        </p:nvSpPr>
        <p:spPr bwMode="auto">
          <a:xfrm>
            <a:off x="0" y="1905000"/>
            <a:ext cx="9144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kumimoji="1" sz="3200">
                <a:solidFill>
                  <a:schemeClr val="tx1"/>
                </a:solidFill>
                <a:latin typeface="Times New Roman" charset="0"/>
                <a:ea typeface="PMingLiU" charset="-120"/>
                <a:cs typeface="新細明體" charset="-120"/>
              </a:defRPr>
            </a:lvl1pPr>
            <a:lvl2pPr>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lang="en-US" altLang="zh-TW" sz="1800">
                <a:latin typeface="Arial" charset="0"/>
                <a:ea typeface="ＭＳ Ｐゴシック" charset="-128"/>
              </a:rPr>
              <a:t>If an administrator can Telnet to one router but not to another router, </a:t>
            </a:r>
          </a:p>
          <a:p>
            <a:pPr lvl="1" eaLnBrk="1" hangingPunct="1">
              <a:spcBef>
                <a:spcPct val="0"/>
              </a:spcBef>
              <a:buFontTx/>
              <a:buNone/>
            </a:pPr>
            <a:r>
              <a:rPr lang="en-US" altLang="zh-TW" sz="1800">
                <a:latin typeface="Arial" charset="0"/>
                <a:ea typeface="ＭＳ Ｐゴシック" charset="-128"/>
              </a:rPr>
              <a:t>verify lower layer connectivity. If connectivity has been verified, it is likely that the Telnet failure is caused by specific addressing, naming, or access permission problems. </a:t>
            </a:r>
          </a:p>
        </p:txBody>
      </p:sp>
      <p:sp>
        <p:nvSpPr>
          <p:cNvPr id="22016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55077C22-4817-F541-8CF4-195D1E3C5B3A}" type="slidenum">
              <a:rPr lang="en-US" altLang="zh-TW" sz="1400"/>
              <a:pPr/>
              <a:t>201</a:t>
            </a:fld>
            <a:endParaRPr lang="en-US" altLang="zh-TW" sz="140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4"/>
          <p:cNvSpPr>
            <a:spLocks noGrp="1" noChangeArrowheads="1"/>
          </p:cNvSpPr>
          <p:nvPr>
            <p:ph type="ctrTitle"/>
          </p:nvPr>
        </p:nvSpPr>
        <p:spPr/>
        <p:txBody>
          <a:bodyPr/>
          <a:lstStyle/>
          <a:p>
            <a:pPr eaLnBrk="1" hangingPunct="1"/>
            <a:r>
              <a:rPr lang="en-US" altLang="zh-TW">
                <a:ea typeface="ＭＳ Ｐゴシック" charset="-128"/>
              </a:rPr>
              <a:t> </a:t>
            </a:r>
            <a:r>
              <a:rPr lang="en-US" altLang="zh-TW" b="1">
                <a:ea typeface="ＭＳ Ｐゴシック" charset="-128"/>
              </a:rPr>
              <a:t>9.3 Troubleshooting Router Issues Overview</a:t>
            </a:r>
            <a:r>
              <a:rPr lang="en-US" altLang="zh-TW">
                <a:ea typeface="ＭＳ Ｐゴシック" charset="-128"/>
              </a:rPr>
              <a:t> </a:t>
            </a:r>
          </a:p>
        </p:txBody>
      </p:sp>
      <p:sp>
        <p:nvSpPr>
          <p:cNvPr id="221186" name="Rectangle 5"/>
          <p:cNvSpPr>
            <a:spLocks noGrp="1" noChangeArrowheads="1"/>
          </p:cNvSpPr>
          <p:nvPr>
            <p:ph type="subTitle" idx="1"/>
          </p:nvPr>
        </p:nvSpPr>
        <p:spPr/>
        <p:txBody>
          <a:bodyPr/>
          <a:lstStyle/>
          <a:p>
            <a:pPr eaLnBrk="1" hangingPunct="1"/>
            <a:endParaRPr lang="en-US" altLang="en-US">
              <a:ea typeface="ＭＳ Ｐゴシック" charset="-128"/>
            </a:endParaRPr>
          </a:p>
        </p:txBody>
      </p:sp>
      <p:sp>
        <p:nvSpPr>
          <p:cNvPr id="22118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F42FDEE1-2643-E74B-80AA-7D9B83583E72}" type="slidenum">
              <a:rPr lang="en-US" altLang="zh-TW" sz="1400"/>
              <a:pPr/>
              <a:t>202</a:t>
            </a:fld>
            <a:endParaRPr lang="en-US" altLang="zh-TW" sz="140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09" name="Picture 4" descr="20050929112933"/>
          <p:cNvPicPr>
            <a:picLocks noChangeAspect="1" noChangeArrowheads="1"/>
          </p:cNvPicPr>
          <p:nvPr/>
        </p:nvPicPr>
        <p:blipFill>
          <a:blip r:embed="rId2">
            <a:extLst>
              <a:ext uri="{28A0092B-C50C-407E-A947-70E740481C1C}">
                <a14:useLocalDpi xmlns:a14="http://schemas.microsoft.com/office/drawing/2010/main" val="0"/>
              </a:ext>
            </a:extLst>
          </a:blip>
          <a:srcRect t="17314" r="2734"/>
          <a:stretch>
            <a:fillRect/>
          </a:stretch>
        </p:blipFill>
        <p:spPr bwMode="auto">
          <a:xfrm>
            <a:off x="533400" y="609600"/>
            <a:ext cx="7162800" cy="419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210" name="Rectangle 5"/>
          <p:cNvSpPr>
            <a:spLocks noChangeArrowheads="1"/>
          </p:cNvSpPr>
          <p:nvPr/>
        </p:nvSpPr>
        <p:spPr bwMode="auto">
          <a:xfrm>
            <a:off x="0" y="2286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9.3.1 Troubleshooting Layer 1 using show interfaces </a:t>
            </a:r>
          </a:p>
        </p:txBody>
      </p:sp>
      <p:sp>
        <p:nvSpPr>
          <p:cNvPr id="222211" name="Rectangle 6"/>
          <p:cNvSpPr>
            <a:spLocks noChangeArrowheads="1"/>
          </p:cNvSpPr>
          <p:nvPr/>
        </p:nvSpPr>
        <p:spPr bwMode="auto">
          <a:xfrm>
            <a:off x="0" y="4168775"/>
            <a:ext cx="8915400"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600">
                <a:latin typeface="Arial" charset="0"/>
                <a:ea typeface="ＭＳ Ｐゴシック" charset="-128"/>
              </a:rPr>
              <a:t>The 1st  parameter, which is line, refers to the physical layer</a:t>
            </a:r>
          </a:p>
          <a:p>
            <a:pPr eaLnBrk="1" hangingPunct="1">
              <a:spcBef>
                <a:spcPct val="0"/>
              </a:spcBef>
              <a:buFontTx/>
              <a:buNone/>
            </a:pPr>
            <a:r>
              <a:rPr lang="en-US" altLang="zh-TW" sz="1600">
                <a:latin typeface="Arial" charset="0"/>
                <a:ea typeface="ＭＳ Ｐゴシック" charset="-128"/>
              </a:rPr>
              <a:t>The 2nd parameter considers protocol, </a:t>
            </a:r>
          </a:p>
          <a:p>
            <a:pPr eaLnBrk="1" hangingPunct="1">
              <a:spcBef>
                <a:spcPct val="0"/>
              </a:spcBef>
              <a:buFontTx/>
              <a:buNone/>
            </a:pPr>
            <a:endParaRPr lang="en-US" altLang="zh-TW" sz="1600">
              <a:latin typeface="Arial" charset="0"/>
              <a:ea typeface="ＭＳ Ｐゴシック" charset="-128"/>
            </a:endParaRPr>
          </a:p>
          <a:p>
            <a:pPr eaLnBrk="1" hangingPunct="1">
              <a:spcBef>
                <a:spcPct val="0"/>
              </a:spcBef>
              <a:buFontTx/>
              <a:buNone/>
            </a:pPr>
            <a:r>
              <a:rPr lang="en-US" altLang="zh-TW" sz="1600">
                <a:latin typeface="Arial" charset="0"/>
                <a:ea typeface="ＭＳ Ｐゴシック" charset="-128"/>
              </a:rPr>
              <a:t>When the line is down, the protocol is always down.</a:t>
            </a:r>
          </a:p>
          <a:p>
            <a:pPr eaLnBrk="1" hangingPunct="1">
              <a:spcBef>
                <a:spcPct val="0"/>
              </a:spcBef>
              <a:buFontTx/>
              <a:buNone/>
            </a:pPr>
            <a:r>
              <a:rPr lang="en-US" altLang="zh-TW" sz="1600">
                <a:latin typeface="Arial" charset="0"/>
                <a:ea typeface="ＭＳ Ｐゴシック" charset="-128"/>
              </a:rPr>
              <a:t>If the interface is down, a hardware problem exists, or it is administratively down. </a:t>
            </a:r>
          </a:p>
          <a:p>
            <a:pPr eaLnBrk="1" hangingPunct="1">
              <a:spcBef>
                <a:spcPct val="0"/>
              </a:spcBef>
              <a:buFontTx/>
              <a:buNone/>
            </a:pPr>
            <a:r>
              <a:rPr lang="en-US" altLang="zh-TW" sz="1600">
                <a:latin typeface="Arial" charset="0"/>
                <a:ea typeface="ＭＳ Ｐゴシック" charset="-128"/>
              </a:rPr>
              <a:t>If the interface is up and the protocol is down, a Layer 2 problem exists.  E.g.,</a:t>
            </a:r>
          </a:p>
          <a:p>
            <a:pPr lvl="1" eaLnBrk="1" hangingPunct="1">
              <a:spcBef>
                <a:spcPct val="0"/>
              </a:spcBef>
              <a:buFont typeface="Arial" charset="0"/>
              <a:buChar char="•"/>
            </a:pPr>
            <a:r>
              <a:rPr lang="en-US" altLang="zh-TW" sz="1600">
                <a:latin typeface="Arial" charset="0"/>
                <a:ea typeface="ＭＳ Ｐゴシック" charset="-128"/>
              </a:rPr>
              <a:t>No keepalives (after missing 3 consecutive keepalives, the protocol is marked as down.</a:t>
            </a:r>
          </a:p>
          <a:p>
            <a:pPr lvl="1" eaLnBrk="1" hangingPunct="1">
              <a:spcBef>
                <a:spcPct val="0"/>
              </a:spcBef>
              <a:buFont typeface="Arial" charset="0"/>
              <a:buChar char="•"/>
            </a:pPr>
            <a:r>
              <a:rPr lang="en-US" altLang="zh-TW" sz="1600">
                <a:latin typeface="Arial" charset="0"/>
                <a:ea typeface="ＭＳ Ｐゴシック" charset="-128"/>
              </a:rPr>
              <a:t>No clock rate </a:t>
            </a:r>
          </a:p>
          <a:p>
            <a:pPr lvl="1" eaLnBrk="1" hangingPunct="1">
              <a:spcBef>
                <a:spcPct val="0"/>
              </a:spcBef>
              <a:buFont typeface="Arial" charset="0"/>
              <a:buChar char="•"/>
            </a:pPr>
            <a:r>
              <a:rPr lang="en-US" altLang="zh-TW" sz="1600">
                <a:latin typeface="Arial" charset="0"/>
                <a:ea typeface="ＭＳ Ｐゴシック" charset="-128"/>
              </a:rPr>
              <a:t>Mismatch in encapsulation type </a:t>
            </a:r>
          </a:p>
        </p:txBody>
      </p:sp>
      <p:sp>
        <p:nvSpPr>
          <p:cNvPr id="22221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914FE591-0342-D94A-8EF7-3DEE1EF766A5}" type="slidenum">
              <a:rPr lang="en-US" altLang="zh-TW" sz="1400"/>
              <a:pPr/>
              <a:t>203</a:t>
            </a:fld>
            <a:endParaRPr lang="en-US" altLang="zh-TW" sz="140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3" name="Picture 4" descr="20050929112940"/>
          <p:cNvPicPr>
            <a:picLocks noChangeAspect="1" noChangeArrowheads="1"/>
          </p:cNvPicPr>
          <p:nvPr/>
        </p:nvPicPr>
        <p:blipFill>
          <a:blip r:embed="rId2">
            <a:extLst>
              <a:ext uri="{28A0092B-C50C-407E-A947-70E740481C1C}">
                <a14:useLocalDpi xmlns:a14="http://schemas.microsoft.com/office/drawing/2010/main" val="0"/>
              </a:ext>
            </a:extLst>
          </a:blip>
          <a:srcRect t="6235" b="39900"/>
          <a:stretch>
            <a:fillRect/>
          </a:stretch>
        </p:blipFill>
        <p:spPr bwMode="auto">
          <a:xfrm>
            <a:off x="0" y="3505200"/>
            <a:ext cx="8763000" cy="325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234" name="Rectangle 5"/>
          <p:cNvSpPr>
            <a:spLocks noChangeArrowheads="1"/>
          </p:cNvSpPr>
          <p:nvPr/>
        </p:nvSpPr>
        <p:spPr bwMode="auto">
          <a:xfrm>
            <a:off x="0" y="3048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9.3.3 Troubleshooting using show cdp </a:t>
            </a:r>
          </a:p>
        </p:txBody>
      </p:sp>
      <p:sp>
        <p:nvSpPr>
          <p:cNvPr id="223235" name="Rectangle 6"/>
          <p:cNvSpPr>
            <a:spLocks noChangeArrowheads="1"/>
          </p:cNvSpPr>
          <p:nvPr/>
        </p:nvSpPr>
        <p:spPr bwMode="auto">
          <a:xfrm>
            <a:off x="0" y="1066800"/>
            <a:ext cx="9144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kumimoji="1" sz="3200">
                <a:solidFill>
                  <a:schemeClr val="tx1"/>
                </a:solidFill>
                <a:latin typeface="Times New Roman" charset="0"/>
                <a:ea typeface="PMingLiU" charset="-120"/>
                <a:cs typeface="新細明體" charset="-120"/>
              </a:defRPr>
            </a:lvl1pPr>
            <a:lvl2pPr>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lang="en-US" altLang="zh-TW" sz="1600">
                <a:latin typeface="Arial" charset="0"/>
                <a:ea typeface="ＭＳ Ｐゴシック" charset="-128"/>
              </a:rPr>
              <a:t>This information is useful for debugging connectivity issues. </a:t>
            </a:r>
          </a:p>
          <a:p>
            <a:pPr eaLnBrk="1" hangingPunct="1">
              <a:spcBef>
                <a:spcPct val="0"/>
              </a:spcBef>
            </a:pPr>
            <a:r>
              <a:rPr lang="en-US" altLang="zh-TW" sz="1600" u="sng">
                <a:latin typeface="Arial" charset="0"/>
                <a:ea typeface="ＭＳ Ｐゴシック" charset="-128"/>
              </a:rPr>
              <a:t>If a cabling problem is suspected, </a:t>
            </a:r>
            <a:endParaRPr lang="en-US" altLang="zh-TW" sz="1600">
              <a:latin typeface="Arial" charset="0"/>
              <a:ea typeface="ＭＳ Ｐゴシック" charset="-128"/>
            </a:endParaRPr>
          </a:p>
          <a:p>
            <a:pPr lvl="1" eaLnBrk="1" hangingPunct="1">
              <a:spcBef>
                <a:spcPct val="0"/>
              </a:spcBef>
              <a:buFontTx/>
              <a:buNone/>
            </a:pPr>
            <a:r>
              <a:rPr lang="en-US" altLang="zh-TW" sz="1600">
                <a:latin typeface="Arial" charset="0"/>
                <a:ea typeface="ＭＳ Ｐゴシック" charset="-128"/>
              </a:rPr>
              <a:t>enable the interfaces with the </a:t>
            </a:r>
            <a:r>
              <a:rPr lang="en-US" altLang="zh-TW" sz="1600" b="1">
                <a:latin typeface="Arial" charset="0"/>
                <a:ea typeface="ＭＳ Ｐゴシック" charset="-128"/>
              </a:rPr>
              <a:t>no shutdown</a:t>
            </a:r>
            <a:r>
              <a:rPr lang="en-US" altLang="zh-TW" sz="1600">
                <a:latin typeface="Arial" charset="0"/>
                <a:ea typeface="ＭＳ Ｐゴシック" charset="-128"/>
              </a:rPr>
              <a:t> command and then </a:t>
            </a:r>
          </a:p>
          <a:p>
            <a:pPr lvl="1" eaLnBrk="1" hangingPunct="1">
              <a:spcBef>
                <a:spcPct val="0"/>
              </a:spcBef>
              <a:buFontTx/>
              <a:buNone/>
            </a:pPr>
            <a:r>
              <a:rPr lang="en-US" altLang="zh-TW" sz="1600">
                <a:latin typeface="Arial" charset="0"/>
                <a:ea typeface="ＭＳ Ｐゴシック" charset="-128"/>
              </a:rPr>
              <a:t>execute the </a:t>
            </a:r>
            <a:r>
              <a:rPr lang="en-US" altLang="zh-TW" sz="1600" b="1">
                <a:latin typeface="Arial" charset="0"/>
                <a:ea typeface="ＭＳ Ｐゴシック" charset="-128"/>
              </a:rPr>
              <a:t>show cdp neighbors detail</a:t>
            </a:r>
            <a:r>
              <a:rPr lang="en-US" altLang="zh-TW" sz="1600">
                <a:latin typeface="Arial" charset="0"/>
                <a:ea typeface="ＭＳ Ｐゴシック" charset="-128"/>
              </a:rPr>
              <a:t> command before any other configuration. </a:t>
            </a:r>
          </a:p>
          <a:p>
            <a:pPr lvl="1" eaLnBrk="1" hangingPunct="1">
              <a:spcBef>
                <a:spcPct val="0"/>
              </a:spcBef>
              <a:buFontTx/>
              <a:buNone/>
            </a:pPr>
            <a:r>
              <a:rPr lang="en-US" altLang="zh-TW" sz="1600">
                <a:latin typeface="Arial" charset="0"/>
                <a:ea typeface="ＭＳ Ｐゴシック" charset="-128"/>
              </a:rPr>
              <a:t>If no known device appears, this usually indicates a Layer 1 problem. </a:t>
            </a:r>
          </a:p>
          <a:p>
            <a:pPr eaLnBrk="1" hangingPunct="1">
              <a:spcBef>
                <a:spcPct val="0"/>
              </a:spcBef>
            </a:pPr>
            <a:r>
              <a:rPr lang="en-US" altLang="zh-TW" sz="1600">
                <a:latin typeface="Arial" charset="0"/>
                <a:ea typeface="ＭＳ Ｐゴシック" charset="-128"/>
              </a:rPr>
              <a:t>One area of concern with CDP is security. </a:t>
            </a:r>
          </a:p>
          <a:p>
            <a:pPr lvl="1" eaLnBrk="1" hangingPunct="1">
              <a:spcBef>
                <a:spcPct val="0"/>
              </a:spcBef>
              <a:buFontTx/>
              <a:buNone/>
            </a:pPr>
            <a:r>
              <a:rPr lang="en-US" altLang="zh-TW" sz="1600">
                <a:latin typeface="Arial" charset="0"/>
                <a:ea typeface="ＭＳ Ｐゴシック" charset="-128"/>
              </a:rPr>
              <a:t>The amount of information CDP provides is so extensive that it can be a potential security hole.</a:t>
            </a:r>
          </a:p>
          <a:p>
            <a:pPr lvl="1" eaLnBrk="1" hangingPunct="1">
              <a:spcBef>
                <a:spcPct val="0"/>
              </a:spcBef>
              <a:buFontTx/>
              <a:buNone/>
            </a:pPr>
            <a:r>
              <a:rPr lang="en-US" altLang="zh-TW" sz="1600">
                <a:latin typeface="Arial" charset="0"/>
                <a:ea typeface="ＭＳ Ｐゴシック" charset="-128"/>
              </a:rPr>
              <a:t>For security reasons CDP should be configured only on links between Cisco devices and disabled on user ports or links that are not locally managed. </a:t>
            </a:r>
          </a:p>
        </p:txBody>
      </p:sp>
      <p:sp>
        <p:nvSpPr>
          <p:cNvPr id="223236" name="AutoShape 8" descr="Box_2"/>
          <p:cNvSpPr>
            <a:spLocks noChangeAspect="1" noChangeArrowheads="1"/>
          </p:cNvSpPr>
          <p:nvPr/>
        </p:nvSpPr>
        <p:spPr bwMode="auto">
          <a:xfrm>
            <a:off x="-1917700" y="3292475"/>
            <a:ext cx="1365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a typeface="ＭＳ Ｐゴシック" charset="-128"/>
            </a:endParaRPr>
          </a:p>
        </p:txBody>
      </p:sp>
      <p:sp>
        <p:nvSpPr>
          <p:cNvPr id="22323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DC5F1A20-242A-8143-8E30-D5EF9FA6FB16}" type="slidenum">
              <a:rPr lang="en-US" altLang="zh-TW" sz="1400"/>
              <a:pPr/>
              <a:t>204</a:t>
            </a:fld>
            <a:endParaRPr lang="en-US" altLang="zh-TW" sz="14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7" name="Picture 4" descr="20050929112945"/>
          <p:cNvPicPr>
            <a:picLocks noChangeAspect="1" noChangeArrowheads="1"/>
          </p:cNvPicPr>
          <p:nvPr/>
        </p:nvPicPr>
        <p:blipFill>
          <a:blip r:embed="rId2">
            <a:extLst>
              <a:ext uri="{28A0092B-C50C-407E-A947-70E740481C1C}">
                <a14:useLocalDpi xmlns:a14="http://schemas.microsoft.com/office/drawing/2010/main" val="0"/>
              </a:ext>
            </a:extLst>
          </a:blip>
          <a:srcRect l="1666" t="8437" b="37697"/>
          <a:stretch>
            <a:fillRect/>
          </a:stretch>
        </p:blipFill>
        <p:spPr bwMode="auto">
          <a:xfrm>
            <a:off x="609600" y="2438400"/>
            <a:ext cx="7391400"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4258" name="Rectangle 5"/>
          <p:cNvSpPr>
            <a:spLocks noChangeArrowheads="1"/>
          </p:cNvSpPr>
          <p:nvPr/>
        </p:nvSpPr>
        <p:spPr bwMode="auto">
          <a:xfrm>
            <a:off x="0" y="3048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9.3.4 Troubleshooting using </a:t>
            </a:r>
            <a:r>
              <a:rPr lang="en-US" altLang="zh-TW" sz="1800" b="1">
                <a:latin typeface="Arial" charset="0"/>
                <a:ea typeface="ＭＳ Ｐゴシック" charset="-128"/>
              </a:rPr>
              <a:t>traceroute</a:t>
            </a:r>
            <a:r>
              <a:rPr lang="en-US" altLang="zh-TW" sz="1800">
                <a:latin typeface="Arial" charset="0"/>
                <a:ea typeface="ＭＳ Ｐゴシック" charset="-128"/>
              </a:rPr>
              <a:t> </a:t>
            </a:r>
          </a:p>
        </p:txBody>
      </p:sp>
      <p:sp>
        <p:nvSpPr>
          <p:cNvPr id="224259" name="Rectangle 6"/>
          <p:cNvSpPr>
            <a:spLocks noChangeArrowheads="1"/>
          </p:cNvSpPr>
          <p:nvPr/>
        </p:nvSpPr>
        <p:spPr bwMode="auto">
          <a:xfrm>
            <a:off x="228600" y="914400"/>
            <a:ext cx="87630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lang="en-US" altLang="zh-TW" sz="1600">
                <a:latin typeface="Arial" charset="0"/>
                <a:ea typeface="ＭＳ Ｐゴシック" charset="-128"/>
              </a:rPr>
              <a:t>If an asterisk (*) appears, the packet failed.</a:t>
            </a:r>
          </a:p>
          <a:p>
            <a:pPr eaLnBrk="1" hangingPunct="1">
              <a:spcBef>
                <a:spcPct val="0"/>
              </a:spcBef>
            </a:pPr>
            <a:r>
              <a:rPr lang="en-US" altLang="zh-TW" sz="1600">
                <a:latin typeface="Arial" charset="0"/>
                <a:ea typeface="ＭＳ Ｐゴシック" charset="-128"/>
              </a:rPr>
              <a:t>The round trip time (RTT) is the time required to send an echo packet and get a response. </a:t>
            </a:r>
          </a:p>
          <a:p>
            <a:pPr eaLnBrk="1" hangingPunct="1">
              <a:spcBef>
                <a:spcPct val="0"/>
              </a:spcBef>
            </a:pPr>
            <a:r>
              <a:rPr lang="en-US" altLang="zh-TW" sz="1600">
                <a:latin typeface="Arial" charset="0"/>
                <a:ea typeface="ＭＳ Ｐゴシック" charset="-128"/>
              </a:rPr>
              <a:t>A failed response is not always an indication of a problem because ICMP messages could be rate-limited or filtered at the host site.  </a:t>
            </a:r>
          </a:p>
        </p:txBody>
      </p:sp>
      <p:sp>
        <p:nvSpPr>
          <p:cNvPr id="22426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B6CED3E0-176C-3F4B-89D1-31E0C2DD0254}" type="slidenum">
              <a:rPr lang="en-US" altLang="zh-TW" sz="1400"/>
              <a:pPr/>
              <a:t>205</a:t>
            </a:fld>
            <a:endParaRPr lang="en-US" altLang="zh-TW" sz="140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1" name="Picture 4" descr="200509291129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74850"/>
            <a:ext cx="7086600" cy="488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282" name="Rectangle 5"/>
          <p:cNvSpPr>
            <a:spLocks noChangeArrowheads="1"/>
          </p:cNvSpPr>
          <p:nvPr/>
        </p:nvSpPr>
        <p:spPr bwMode="auto">
          <a:xfrm>
            <a:off x="0" y="5334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9.3.6 Troubleshooting using show controllers </a:t>
            </a:r>
          </a:p>
        </p:txBody>
      </p:sp>
      <p:sp>
        <p:nvSpPr>
          <p:cNvPr id="225283" name="Rectangle 6"/>
          <p:cNvSpPr>
            <a:spLocks noChangeArrowheads="1"/>
          </p:cNvSpPr>
          <p:nvPr/>
        </p:nvSpPr>
        <p:spPr bwMode="auto">
          <a:xfrm>
            <a:off x="0" y="1143000"/>
            <a:ext cx="9144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the </a:t>
            </a:r>
            <a:r>
              <a:rPr lang="en-US" altLang="zh-TW" sz="1800" b="1">
                <a:latin typeface="Arial" charset="0"/>
                <a:ea typeface="ＭＳ Ｐゴシック" charset="-128"/>
              </a:rPr>
              <a:t>show controllers</a:t>
            </a:r>
            <a:r>
              <a:rPr lang="en-US" altLang="zh-TW" sz="1800">
                <a:latin typeface="Arial" charset="0"/>
                <a:ea typeface="ＭＳ Ｐゴシック" charset="-128"/>
              </a:rPr>
              <a:t> command produces a large amount of output. Other than the cable type, most of this output is internal technical detail about the controller chip status. Without specific knowledge of the integrated circuit, this information is of little use </a:t>
            </a:r>
          </a:p>
        </p:txBody>
      </p:sp>
      <p:sp>
        <p:nvSpPr>
          <p:cNvPr id="22528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4231CF4B-C45D-B349-8783-71644874D025}" type="slidenum">
              <a:rPr lang="en-US" altLang="zh-TW" sz="1400"/>
              <a:pPr/>
              <a:t>206</a:t>
            </a:fld>
            <a:endParaRPr lang="en-US" altLang="zh-TW" sz="140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5" name="Picture 4" descr="200509291129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600"/>
            <a:ext cx="7696200" cy="530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06" name="Rectangle 5"/>
          <p:cNvSpPr>
            <a:spLocks noChangeArrowheads="1"/>
          </p:cNvSpPr>
          <p:nvPr/>
        </p:nvSpPr>
        <p:spPr bwMode="auto">
          <a:xfrm>
            <a:off x="0" y="914400"/>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b="1">
                <a:solidFill>
                  <a:srgbClr val="FF0000"/>
                </a:solidFill>
                <a:latin typeface="Arial" charset="0"/>
                <a:ea typeface="ＭＳ Ｐゴシック" charset="-128"/>
              </a:rPr>
              <a:t>WARNING:</a:t>
            </a:r>
            <a:r>
              <a:rPr lang="en-US" altLang="zh-TW" sz="1800">
                <a:solidFill>
                  <a:srgbClr val="FF0000"/>
                </a:solidFill>
                <a:latin typeface="Arial" charset="0"/>
                <a:ea typeface="ＭＳ Ｐゴシック" charset="-128"/>
              </a:rPr>
              <a:t> </a:t>
            </a:r>
            <a:br>
              <a:rPr lang="en-US" altLang="zh-TW" sz="1800">
                <a:solidFill>
                  <a:srgbClr val="FF0000"/>
                </a:solidFill>
                <a:latin typeface="Arial" charset="0"/>
                <a:ea typeface="ＭＳ Ｐゴシック" charset="-128"/>
              </a:rPr>
            </a:br>
            <a:r>
              <a:rPr lang="en-US" altLang="zh-TW" sz="1800">
                <a:solidFill>
                  <a:srgbClr val="FF0000"/>
                </a:solidFill>
                <a:latin typeface="Arial" charset="0"/>
                <a:ea typeface="ＭＳ Ｐゴシック" charset="-128"/>
              </a:rPr>
              <a:t>The </a:t>
            </a:r>
            <a:r>
              <a:rPr lang="en-US" altLang="zh-TW" sz="1800" b="1">
                <a:solidFill>
                  <a:srgbClr val="FF0000"/>
                </a:solidFill>
                <a:latin typeface="Arial" charset="0"/>
                <a:ea typeface="ＭＳ Ｐゴシック" charset="-128"/>
              </a:rPr>
              <a:t>debug all</a:t>
            </a:r>
            <a:r>
              <a:rPr lang="en-US" altLang="zh-TW" sz="1800">
                <a:solidFill>
                  <a:srgbClr val="FF0000"/>
                </a:solidFill>
                <a:latin typeface="Arial" charset="0"/>
                <a:ea typeface="ＭＳ Ｐゴシック" charset="-128"/>
              </a:rPr>
              <a:t> command should be used sparingly as this can disrupt router operations. </a:t>
            </a:r>
          </a:p>
        </p:txBody>
      </p:sp>
      <p:sp>
        <p:nvSpPr>
          <p:cNvPr id="226307" name="Rectangle 6"/>
          <p:cNvSpPr>
            <a:spLocks noChangeArrowheads="1"/>
          </p:cNvSpPr>
          <p:nvPr/>
        </p:nvSpPr>
        <p:spPr bwMode="auto">
          <a:xfrm>
            <a:off x="0" y="3810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9.3.7 Introduction to debug </a:t>
            </a:r>
          </a:p>
        </p:txBody>
      </p:sp>
      <p:sp>
        <p:nvSpPr>
          <p:cNvPr id="22630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59E3109A-D3AF-0943-AB2D-9C66B563054E}" type="slidenum">
              <a:rPr lang="en-US" altLang="zh-TW" sz="1400"/>
              <a:pPr/>
              <a:t>207</a:t>
            </a:fld>
            <a:endParaRPr lang="en-US" altLang="zh-TW" sz="140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329" name="Picture 4" descr="200509291129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5288"/>
            <a:ext cx="9144000" cy="629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33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1094277A-0E25-EE4A-956D-DE1AC579FAD3}" type="slidenum">
              <a:rPr lang="en-US" altLang="zh-TW" sz="1400"/>
              <a:pPr/>
              <a:t>208</a:t>
            </a:fld>
            <a:endParaRPr lang="en-US" altLang="zh-TW" sz="140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353" name="Picture 4" descr="20050929113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8915400" cy="614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35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7C219136-0030-7E44-8610-71105F7ABACC}" type="slidenum">
              <a:rPr lang="en-US" altLang="zh-TW" sz="1400"/>
              <a:pPr/>
              <a:t>209</a:t>
            </a:fld>
            <a:endParaRPr lang="en-US" altLang="zh-TW"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ctrTitle"/>
          </p:nvPr>
        </p:nvSpPr>
        <p:spPr>
          <a:xfrm>
            <a:off x="228600" y="2286000"/>
            <a:ext cx="8229600" cy="1143000"/>
          </a:xfrm>
        </p:spPr>
        <p:txBody>
          <a:bodyPr/>
          <a:lstStyle/>
          <a:p>
            <a:pPr eaLnBrk="1" hangingPunct="1"/>
            <a:r>
              <a:rPr lang="en-US" altLang="en-US">
                <a:ea typeface="ＭＳ Ｐゴシック" charset="-128"/>
              </a:rPr>
              <a:t>2.1 Operating Cisco IOS Software</a:t>
            </a:r>
          </a:p>
        </p:txBody>
      </p:sp>
      <p:sp>
        <p:nvSpPr>
          <p:cNvPr id="36866" name="Rectangle 3"/>
          <p:cNvSpPr>
            <a:spLocks noGrp="1" noChangeArrowheads="1"/>
          </p:cNvSpPr>
          <p:nvPr>
            <p:ph type="subTitle" idx="1"/>
          </p:nvPr>
        </p:nvSpPr>
        <p:spPr/>
        <p:txBody>
          <a:bodyPr/>
          <a:lstStyle/>
          <a:p>
            <a:pPr eaLnBrk="1" hangingPunct="1"/>
            <a:endParaRPr lang="en-US" altLang="en-US">
              <a:ea typeface="ＭＳ Ｐゴシック" charset="-128"/>
            </a:endParaRPr>
          </a:p>
        </p:txBody>
      </p:sp>
      <p:sp>
        <p:nvSpPr>
          <p:cNvPr id="3686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54836B82-5031-F742-8AED-7A85B55D6873}" type="slidenum">
              <a:rPr lang="en-US" altLang="zh-TW" sz="1400"/>
              <a:pPr/>
              <a:t>21</a:t>
            </a:fld>
            <a:endParaRPr lang="en-US" altLang="zh-TW" sz="140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77" name="Picture 4" descr="20050929113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504825"/>
            <a:ext cx="912495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7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0F9A0D9A-54D1-9949-9E64-B7A7F7EB8831}" type="slidenum">
              <a:rPr lang="en-US" altLang="zh-TW" sz="1400"/>
              <a:pPr/>
              <a:t>210</a:t>
            </a:fld>
            <a:endParaRPr lang="en-US" altLang="zh-TW" sz="140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4"/>
          <p:cNvSpPr>
            <a:spLocks noGrp="1" noChangeArrowheads="1"/>
          </p:cNvSpPr>
          <p:nvPr>
            <p:ph type="ctrTitle"/>
          </p:nvPr>
        </p:nvSpPr>
        <p:spPr/>
        <p:txBody>
          <a:bodyPr/>
          <a:lstStyle/>
          <a:p>
            <a:pPr eaLnBrk="1" hangingPunct="1"/>
            <a:r>
              <a:rPr lang="en-US" altLang="zh-TW" sz="3600">
                <a:ea typeface="PMingLiU" charset="-120"/>
              </a:rPr>
              <a:t>Part II</a:t>
            </a:r>
            <a:br>
              <a:rPr lang="en-US" altLang="zh-TW" sz="3600">
                <a:ea typeface="PMingLiU" charset="-120"/>
              </a:rPr>
            </a:br>
            <a:r>
              <a:rPr lang="en-US" altLang="zh-TW" sz="4000">
                <a:ea typeface="PMingLiU" charset="-120"/>
              </a:rPr>
              <a:t>Module 11: Access Control List (ACLs)</a:t>
            </a:r>
          </a:p>
        </p:txBody>
      </p:sp>
      <p:sp>
        <p:nvSpPr>
          <p:cNvPr id="230402" name="Rectangle 5"/>
          <p:cNvSpPr>
            <a:spLocks noGrp="1" noChangeArrowheads="1"/>
          </p:cNvSpPr>
          <p:nvPr>
            <p:ph type="subTitle" idx="1"/>
          </p:nvPr>
        </p:nvSpPr>
        <p:spPr>
          <a:xfrm>
            <a:off x="971550" y="3860800"/>
            <a:ext cx="6400800" cy="1752600"/>
          </a:xfrm>
        </p:spPr>
        <p:txBody>
          <a:bodyPr/>
          <a:lstStyle/>
          <a:p>
            <a:pPr algn="l" eaLnBrk="1" hangingPunct="1"/>
            <a:r>
              <a:rPr lang="en-US" altLang="en-US" sz="2000">
                <a:ea typeface="PMingLiU" charset="-120"/>
              </a:rPr>
              <a:t>Reference for CCNA 4:</a:t>
            </a:r>
          </a:p>
          <a:p>
            <a:pPr algn="l" eaLnBrk="1" hangingPunct="1"/>
            <a:r>
              <a:rPr lang="en-US" altLang="en-US" sz="2000">
                <a:ea typeface="PMingLiU" charset="-120"/>
              </a:rPr>
              <a:t>4.5 ACLs</a:t>
            </a:r>
          </a:p>
        </p:txBody>
      </p:sp>
      <p:sp>
        <p:nvSpPr>
          <p:cNvPr id="23040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2AF0A4A7-0BB6-524F-8B49-D32E3F943BB4}" type="slidenum">
              <a:rPr lang="en-US" altLang="zh-TW" sz="1400"/>
              <a:pPr/>
              <a:t>211</a:t>
            </a:fld>
            <a:endParaRPr lang="en-US" altLang="zh-TW" sz="140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4"/>
          <p:cNvSpPr>
            <a:spLocks noGrp="1" noChangeArrowheads="1"/>
          </p:cNvSpPr>
          <p:nvPr>
            <p:ph type="ctrTitle"/>
          </p:nvPr>
        </p:nvSpPr>
        <p:spPr/>
        <p:txBody>
          <a:bodyPr/>
          <a:lstStyle/>
          <a:p>
            <a:pPr eaLnBrk="1" hangingPunct="1"/>
            <a:r>
              <a:rPr lang="en-US" altLang="zh-TW">
                <a:ea typeface="PMingLiU" charset="-120"/>
              </a:rPr>
              <a:t>11.1 Access Control List Fundamentals </a:t>
            </a:r>
          </a:p>
        </p:txBody>
      </p:sp>
      <p:sp>
        <p:nvSpPr>
          <p:cNvPr id="231426" name="Rectangle 5"/>
          <p:cNvSpPr>
            <a:spLocks noGrp="1" noChangeArrowheads="1"/>
          </p:cNvSpPr>
          <p:nvPr>
            <p:ph type="subTitle" idx="1"/>
          </p:nvPr>
        </p:nvSpPr>
        <p:spPr/>
        <p:txBody>
          <a:bodyPr/>
          <a:lstStyle/>
          <a:p>
            <a:pPr eaLnBrk="1" hangingPunct="1"/>
            <a:endParaRPr lang="en-US" altLang="en-US">
              <a:ea typeface="PMingLiU" charset="-120"/>
            </a:endParaRPr>
          </a:p>
        </p:txBody>
      </p:sp>
      <p:sp>
        <p:nvSpPr>
          <p:cNvPr id="23142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6D7E8BE0-771A-FB46-8AD0-8D9A198BE8A3}" type="slidenum">
              <a:rPr lang="en-US" altLang="zh-TW" sz="1400"/>
              <a:pPr/>
              <a:t>212</a:t>
            </a:fld>
            <a:endParaRPr lang="en-US" altLang="zh-TW" sz="140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449" name="Picture 4" descr="20051013102750"/>
          <p:cNvPicPr>
            <a:picLocks noChangeAspect="1" noChangeArrowheads="1"/>
          </p:cNvPicPr>
          <p:nvPr/>
        </p:nvPicPr>
        <p:blipFill>
          <a:blip r:embed="rId2">
            <a:extLst>
              <a:ext uri="{28A0092B-C50C-407E-A947-70E740481C1C}">
                <a14:useLocalDpi xmlns:a14="http://schemas.microsoft.com/office/drawing/2010/main" val="0"/>
              </a:ext>
            </a:extLst>
          </a:blip>
          <a:srcRect l="9605" t="10818" r="10806" b="9607"/>
          <a:stretch>
            <a:fillRect/>
          </a:stretch>
        </p:blipFill>
        <p:spPr bwMode="auto">
          <a:xfrm>
            <a:off x="1600200" y="2738438"/>
            <a:ext cx="6019800" cy="411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450" name="Rectangle 6"/>
          <p:cNvSpPr>
            <a:spLocks noChangeArrowheads="1"/>
          </p:cNvSpPr>
          <p:nvPr/>
        </p:nvSpPr>
        <p:spPr bwMode="auto">
          <a:xfrm>
            <a:off x="152400" y="609600"/>
            <a:ext cx="876300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kumimoji="1" sz="3200">
                <a:solidFill>
                  <a:schemeClr val="tx1"/>
                </a:solidFill>
                <a:latin typeface="Times New Roman" charset="0"/>
                <a:ea typeface="PMingLiU" charset="-120"/>
                <a:cs typeface="新細明體" charset="-120"/>
              </a:defRPr>
            </a:lvl1pPr>
            <a:lvl2pPr>
              <a:spcBef>
                <a:spcPct val="20000"/>
              </a:spcBef>
              <a:buChar char="–"/>
              <a:defRPr kumimoji="1" sz="2800">
                <a:solidFill>
                  <a:schemeClr val="tx1"/>
                </a:solidFill>
                <a:latin typeface="Times New Roman" charset="0"/>
                <a:ea typeface="PMingLiU" charset="-120"/>
                <a:cs typeface="新細明體" charset="-120"/>
              </a:defRPr>
            </a:lvl2pPr>
            <a:lvl3pPr>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lang="en-US" altLang="zh-TW" sz="1800">
                <a:latin typeface="Arial" charset="0"/>
              </a:rPr>
              <a:t>ACLs tell the router what types of packets to </a:t>
            </a:r>
            <a:r>
              <a:rPr lang="en-US" altLang="zh-TW" sz="1800" u="sng">
                <a:latin typeface="Arial" charset="0"/>
              </a:rPr>
              <a:t>accept</a:t>
            </a:r>
            <a:r>
              <a:rPr lang="en-US" altLang="zh-TW" sz="1800">
                <a:latin typeface="Arial" charset="0"/>
              </a:rPr>
              <a:t> or </a:t>
            </a:r>
            <a:r>
              <a:rPr lang="en-US" altLang="zh-TW" sz="1800" u="sng">
                <a:latin typeface="Arial" charset="0"/>
              </a:rPr>
              <a:t>deny</a:t>
            </a:r>
            <a:r>
              <a:rPr lang="en-US" altLang="zh-TW" sz="1800">
                <a:latin typeface="Arial" charset="0"/>
              </a:rPr>
              <a:t>. </a:t>
            </a:r>
          </a:p>
          <a:p>
            <a:pPr eaLnBrk="1" hangingPunct="1">
              <a:spcBef>
                <a:spcPct val="0"/>
              </a:spcBef>
            </a:pPr>
            <a:r>
              <a:rPr lang="en-US" altLang="zh-TW" sz="1800">
                <a:latin typeface="Arial" charset="0"/>
              </a:rPr>
              <a:t>Acceptance and denial can be based on specified conditions. </a:t>
            </a:r>
          </a:p>
          <a:p>
            <a:pPr eaLnBrk="1" hangingPunct="1">
              <a:spcBef>
                <a:spcPct val="0"/>
              </a:spcBef>
            </a:pPr>
            <a:r>
              <a:rPr lang="en-US" altLang="zh-TW" sz="1800">
                <a:latin typeface="Arial" charset="0"/>
              </a:rPr>
              <a:t>ACLs can be used to:</a:t>
            </a:r>
          </a:p>
          <a:p>
            <a:pPr lvl="1">
              <a:spcBef>
                <a:spcPct val="0"/>
              </a:spcBef>
              <a:buFontTx/>
              <a:buChar char="•"/>
            </a:pPr>
            <a:r>
              <a:rPr lang="en-US" altLang="zh-TW" sz="1400">
                <a:latin typeface="Arial" charset="0"/>
              </a:rPr>
              <a:t>Provide a basic level of security for network access. </a:t>
            </a:r>
          </a:p>
          <a:p>
            <a:pPr lvl="2">
              <a:spcBef>
                <a:spcPct val="0"/>
              </a:spcBef>
            </a:pPr>
            <a:r>
              <a:rPr lang="en-US" altLang="zh-TW" sz="1400">
                <a:latin typeface="Arial" charset="0"/>
              </a:rPr>
              <a:t>E.g., </a:t>
            </a:r>
            <a:r>
              <a:rPr lang="en-US" altLang="zh-TW" sz="1400">
                <a:solidFill>
                  <a:srgbClr val="FF0000"/>
                </a:solidFill>
                <a:latin typeface="Arial" charset="0"/>
              </a:rPr>
              <a:t>Host A</a:t>
            </a:r>
            <a:r>
              <a:rPr lang="en-US" altLang="zh-TW" sz="1400">
                <a:latin typeface="Arial" charset="0"/>
              </a:rPr>
              <a:t> is allowed to access the Human Resources network and Host B is prevented from accessing it. </a:t>
            </a:r>
          </a:p>
          <a:p>
            <a:pPr lvl="1">
              <a:spcBef>
                <a:spcPct val="0"/>
              </a:spcBef>
              <a:buFontTx/>
              <a:buChar char="•"/>
            </a:pPr>
            <a:r>
              <a:rPr lang="en-US" altLang="zh-TW" sz="1400">
                <a:latin typeface="Arial" charset="0"/>
              </a:rPr>
              <a:t>Decide which </a:t>
            </a:r>
            <a:r>
              <a:rPr lang="en-US" altLang="zh-TW" sz="1400">
                <a:solidFill>
                  <a:srgbClr val="FF0000"/>
                </a:solidFill>
                <a:latin typeface="Arial" charset="0"/>
              </a:rPr>
              <a:t>types of traffic </a:t>
            </a:r>
            <a:r>
              <a:rPr lang="en-US" altLang="zh-TW" sz="1400">
                <a:latin typeface="Arial" charset="0"/>
              </a:rPr>
              <a:t>are forwarded or blocked at the router interfaces. </a:t>
            </a:r>
          </a:p>
          <a:p>
            <a:pPr lvl="2">
              <a:spcBef>
                <a:spcPct val="0"/>
              </a:spcBef>
            </a:pPr>
            <a:r>
              <a:rPr lang="en-US" altLang="zh-TW" sz="1400">
                <a:latin typeface="Arial" charset="0"/>
              </a:rPr>
              <a:t>ACLs can permit</a:t>
            </a:r>
            <a:r>
              <a:rPr lang="en-US" altLang="zh-TW" sz="1400" b="1">
                <a:latin typeface="Arial" charset="0"/>
              </a:rPr>
              <a:t> e-mail </a:t>
            </a:r>
            <a:r>
              <a:rPr lang="en-US" altLang="zh-TW" sz="1400">
                <a:latin typeface="Arial" charset="0"/>
              </a:rPr>
              <a:t>traffic to be routed, but block all </a:t>
            </a:r>
            <a:r>
              <a:rPr lang="en-US" altLang="zh-TW" sz="1400" b="1">
                <a:latin typeface="Arial" charset="0"/>
              </a:rPr>
              <a:t>Telnet</a:t>
            </a:r>
            <a:r>
              <a:rPr lang="en-US" altLang="zh-TW" sz="1400">
                <a:latin typeface="Arial" charset="0"/>
              </a:rPr>
              <a:t> traffic. </a:t>
            </a:r>
          </a:p>
          <a:p>
            <a:pPr lvl="1">
              <a:spcBef>
                <a:spcPct val="0"/>
              </a:spcBef>
              <a:buFontTx/>
              <a:buChar char="•"/>
            </a:pPr>
            <a:r>
              <a:rPr lang="en-US" altLang="zh-TW" sz="1400">
                <a:latin typeface="Arial" charset="0"/>
              </a:rPr>
              <a:t>Control </a:t>
            </a:r>
            <a:r>
              <a:rPr lang="en-US" altLang="zh-TW" sz="1400">
                <a:solidFill>
                  <a:srgbClr val="FF0000"/>
                </a:solidFill>
                <a:latin typeface="Arial" charset="0"/>
              </a:rPr>
              <a:t>which areas </a:t>
            </a:r>
            <a:r>
              <a:rPr lang="en-US" altLang="zh-TW" sz="1400">
                <a:latin typeface="Arial" charset="0"/>
              </a:rPr>
              <a:t>a client can access on a network. </a:t>
            </a:r>
          </a:p>
        </p:txBody>
      </p:sp>
      <p:sp>
        <p:nvSpPr>
          <p:cNvPr id="232451" name="Rectangle 7"/>
          <p:cNvSpPr>
            <a:spLocks noChangeArrowheads="1"/>
          </p:cNvSpPr>
          <p:nvPr/>
        </p:nvSpPr>
        <p:spPr bwMode="auto">
          <a:xfrm>
            <a:off x="0" y="2286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11.1.1 Introduction to ACLs </a:t>
            </a:r>
          </a:p>
        </p:txBody>
      </p:sp>
      <p:sp>
        <p:nvSpPr>
          <p:cNvPr id="23245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0B5E1592-CB87-984B-A47C-F3679F91EDCA}" type="slidenum">
              <a:rPr lang="en-US" altLang="zh-TW" sz="1400"/>
              <a:pPr/>
              <a:t>213</a:t>
            </a:fld>
            <a:endParaRPr lang="en-US" altLang="zh-TW" sz="140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473" name="Picture 4" descr="200510131027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7605713" cy="520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474" name="Rectangle 5"/>
          <p:cNvSpPr>
            <a:spLocks noChangeArrowheads="1"/>
          </p:cNvSpPr>
          <p:nvPr/>
        </p:nvSpPr>
        <p:spPr bwMode="auto">
          <a:xfrm>
            <a:off x="609600" y="533400"/>
            <a:ext cx="7620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lang="en-US" altLang="zh-TW" sz="1800">
                <a:latin typeface="Arial" charset="0"/>
              </a:rPr>
              <a:t>An ACL makes routing decisions based on </a:t>
            </a:r>
          </a:p>
          <a:p>
            <a:pPr lvl="1" eaLnBrk="1" hangingPunct="1">
              <a:spcBef>
                <a:spcPct val="0"/>
              </a:spcBef>
              <a:buFont typeface="Arial" charset="0"/>
              <a:buChar char="•"/>
            </a:pPr>
            <a:r>
              <a:rPr lang="en-US" altLang="zh-TW" sz="1800">
                <a:latin typeface="Arial" charset="0"/>
              </a:rPr>
              <a:t>source address, </a:t>
            </a:r>
          </a:p>
          <a:p>
            <a:pPr lvl="1" eaLnBrk="1" hangingPunct="1">
              <a:spcBef>
                <a:spcPct val="0"/>
              </a:spcBef>
              <a:buFont typeface="Arial" charset="0"/>
              <a:buChar char="•"/>
            </a:pPr>
            <a:r>
              <a:rPr lang="en-US" altLang="zh-TW" sz="1800">
                <a:latin typeface="Arial" charset="0"/>
              </a:rPr>
              <a:t>destination address, </a:t>
            </a:r>
          </a:p>
          <a:p>
            <a:pPr lvl="1" eaLnBrk="1" hangingPunct="1">
              <a:spcBef>
                <a:spcPct val="0"/>
              </a:spcBef>
              <a:buFont typeface="Arial" charset="0"/>
              <a:buChar char="•"/>
            </a:pPr>
            <a:r>
              <a:rPr lang="en-US" altLang="zh-TW" sz="1800">
                <a:latin typeface="Arial" charset="0"/>
              </a:rPr>
              <a:t>protocols, and </a:t>
            </a:r>
          </a:p>
          <a:p>
            <a:pPr lvl="1" eaLnBrk="1" hangingPunct="1">
              <a:spcBef>
                <a:spcPct val="0"/>
              </a:spcBef>
              <a:buFont typeface="Arial" charset="0"/>
              <a:buChar char="•"/>
            </a:pPr>
            <a:r>
              <a:rPr lang="en-US" altLang="zh-TW" sz="1800">
                <a:latin typeface="Arial" charset="0"/>
              </a:rPr>
              <a:t>upper-layer port numbers. </a:t>
            </a:r>
          </a:p>
        </p:txBody>
      </p:sp>
      <p:sp>
        <p:nvSpPr>
          <p:cNvPr id="23347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E7DB3709-8C0B-784C-BE00-0AC326FDFD0F}" type="slidenum">
              <a:rPr lang="en-US" altLang="zh-TW" sz="1400"/>
              <a:pPr/>
              <a:t>214</a:t>
            </a:fld>
            <a:endParaRPr lang="en-US" altLang="zh-TW" sz="140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497" name="Picture 4" descr="200510131027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800"/>
            <a:ext cx="8675688" cy="593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498" name="Rectangle 5"/>
          <p:cNvSpPr>
            <a:spLocks noChangeArrowheads="1"/>
          </p:cNvSpPr>
          <p:nvPr/>
        </p:nvSpPr>
        <p:spPr bwMode="auto">
          <a:xfrm>
            <a:off x="609600" y="1295400"/>
            <a:ext cx="830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ACLs must be defined on a </a:t>
            </a:r>
            <a:r>
              <a:rPr lang="en-US" altLang="zh-TW" sz="1800" b="1" u="sng">
                <a:latin typeface="Arial" charset="0"/>
              </a:rPr>
              <a:t>per protocol</a:t>
            </a:r>
            <a:r>
              <a:rPr lang="en-US" altLang="zh-TW" sz="1800">
                <a:latin typeface="Arial" charset="0"/>
              </a:rPr>
              <a:t>, </a:t>
            </a:r>
            <a:r>
              <a:rPr lang="en-US" altLang="zh-TW" sz="1800" b="1" u="sng">
                <a:latin typeface="Arial" charset="0"/>
              </a:rPr>
              <a:t>per direction</a:t>
            </a:r>
            <a:r>
              <a:rPr lang="en-US" altLang="zh-TW" sz="1800">
                <a:latin typeface="Arial" charset="0"/>
              </a:rPr>
              <a:t>, or </a:t>
            </a:r>
            <a:r>
              <a:rPr lang="en-US" altLang="zh-TW" sz="1800" b="1" u="sng">
                <a:latin typeface="Arial" charset="0"/>
              </a:rPr>
              <a:t>per port </a:t>
            </a:r>
            <a:r>
              <a:rPr lang="en-US" altLang="zh-TW" sz="1800">
                <a:latin typeface="Arial" charset="0"/>
              </a:rPr>
              <a:t>basis. </a:t>
            </a:r>
          </a:p>
        </p:txBody>
      </p:sp>
      <p:sp>
        <p:nvSpPr>
          <p:cNvPr id="234499" name="Oval 6"/>
          <p:cNvSpPr>
            <a:spLocks noChangeArrowheads="1"/>
          </p:cNvSpPr>
          <p:nvPr/>
        </p:nvSpPr>
        <p:spPr bwMode="auto">
          <a:xfrm>
            <a:off x="3505200" y="6019800"/>
            <a:ext cx="609600" cy="4572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ndParaRPr>
          </a:p>
        </p:txBody>
      </p:sp>
      <p:sp>
        <p:nvSpPr>
          <p:cNvPr id="23450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0F72EC4E-59A9-114A-AA7E-4E96C9A71DFC}" type="slidenum">
              <a:rPr lang="en-US" altLang="zh-TW" sz="1400"/>
              <a:pPr/>
              <a:t>215</a:t>
            </a:fld>
            <a:endParaRPr lang="en-US" altLang="zh-TW" sz="140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21" name="Picture 4" descr="200510131027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89" y="2408855"/>
            <a:ext cx="6502911" cy="442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22" name="Rectangle 5"/>
          <p:cNvSpPr>
            <a:spLocks noChangeArrowheads="1"/>
          </p:cNvSpPr>
          <p:nvPr/>
        </p:nvSpPr>
        <p:spPr bwMode="auto">
          <a:xfrm>
            <a:off x="0" y="103794"/>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dirty="0">
                <a:latin typeface="Arial" charset="0"/>
              </a:rPr>
              <a:t>11.1.2 How ACLs work </a:t>
            </a:r>
          </a:p>
        </p:txBody>
      </p:sp>
      <p:sp>
        <p:nvSpPr>
          <p:cNvPr id="235523" name="Rectangle 6"/>
          <p:cNvSpPr>
            <a:spLocks noChangeArrowheads="1"/>
          </p:cNvSpPr>
          <p:nvPr/>
        </p:nvSpPr>
        <p:spPr bwMode="auto">
          <a:xfrm>
            <a:off x="4460213" y="3117902"/>
            <a:ext cx="4419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lang="en-US" altLang="zh-TW" sz="1600" u="sng" dirty="0">
                <a:latin typeface="Arial" charset="0"/>
              </a:rPr>
              <a:t>The order in which ACL statements are placed is important.</a:t>
            </a:r>
            <a:r>
              <a:rPr lang="en-US" altLang="zh-TW" sz="1600" dirty="0">
                <a:latin typeface="Arial" charset="0"/>
              </a:rPr>
              <a:t> </a:t>
            </a:r>
          </a:p>
          <a:p>
            <a:pPr eaLnBrk="1" hangingPunct="1">
              <a:spcBef>
                <a:spcPct val="0"/>
              </a:spcBef>
            </a:pPr>
            <a:r>
              <a:rPr lang="en-US" altLang="zh-TW" sz="1600" dirty="0">
                <a:latin typeface="Arial" charset="0"/>
              </a:rPr>
              <a:t>Once a match is found in the list, the accept or reject action is performed and no other ACL statements are checked. </a:t>
            </a:r>
          </a:p>
        </p:txBody>
      </p:sp>
      <p:pic>
        <p:nvPicPr>
          <p:cNvPr id="235524" name="Picture 4" descr="20051013102833"/>
          <p:cNvPicPr>
            <a:picLocks noChangeAspect="1" noChangeArrowheads="1"/>
          </p:cNvPicPr>
          <p:nvPr/>
        </p:nvPicPr>
        <p:blipFill>
          <a:blip r:embed="rId3">
            <a:extLst>
              <a:ext uri="{28A0092B-C50C-407E-A947-70E740481C1C}">
                <a14:useLocalDpi xmlns:a14="http://schemas.microsoft.com/office/drawing/2010/main" val="0"/>
              </a:ext>
            </a:extLst>
          </a:blip>
          <a:srcRect t="2893" b="59492"/>
          <a:stretch>
            <a:fillRect/>
          </a:stretch>
        </p:blipFill>
        <p:spPr bwMode="auto">
          <a:xfrm>
            <a:off x="3657600" y="339725"/>
            <a:ext cx="5486400" cy="1412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35525" name="TextBox 5"/>
          <p:cNvSpPr txBox="1">
            <a:spLocks noChangeArrowheads="1"/>
          </p:cNvSpPr>
          <p:nvPr/>
        </p:nvSpPr>
        <p:spPr bwMode="auto">
          <a:xfrm>
            <a:off x="4724400" y="0"/>
            <a:ext cx="1638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1800">
                <a:latin typeface="Arial" charset="0"/>
              </a:rPr>
              <a:t>A sample ACL</a:t>
            </a:r>
          </a:p>
        </p:txBody>
      </p:sp>
      <p:sp>
        <p:nvSpPr>
          <p:cNvPr id="23552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A0FCE215-C915-504F-A61B-A8CFD77C00B6}" type="slidenum">
              <a:rPr lang="en-US" altLang="zh-TW" sz="1400"/>
              <a:pPr/>
              <a:t>216</a:t>
            </a:fld>
            <a:endParaRPr lang="en-US" altLang="zh-TW" sz="1400"/>
          </a:p>
        </p:txBody>
      </p:sp>
      <p:sp>
        <p:nvSpPr>
          <p:cNvPr id="3" name="Donut 2"/>
          <p:cNvSpPr/>
          <p:nvPr/>
        </p:nvSpPr>
        <p:spPr bwMode="auto">
          <a:xfrm>
            <a:off x="6157156" y="462043"/>
            <a:ext cx="143036" cy="1492089"/>
          </a:xfrm>
          <a:prstGeom prst="donut">
            <a:avLst>
              <a:gd name="adj" fmla="val 0"/>
            </a:avLst>
          </a:prstGeom>
          <a:solidFill>
            <a:schemeClr val="accent1"/>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charset="0"/>
              <a:ea typeface="新細明體" charset="-120"/>
              <a:cs typeface="新細明體" charset="-120"/>
            </a:endParaRPr>
          </a:p>
        </p:txBody>
      </p:sp>
      <p:sp>
        <p:nvSpPr>
          <p:cNvPr id="4" name="TextBox 3"/>
          <p:cNvSpPr txBox="1"/>
          <p:nvPr/>
        </p:nvSpPr>
        <p:spPr>
          <a:xfrm>
            <a:off x="4921105" y="1875055"/>
            <a:ext cx="3497817" cy="584775"/>
          </a:xfrm>
          <a:prstGeom prst="rect">
            <a:avLst/>
          </a:prstGeom>
          <a:noFill/>
        </p:spPr>
        <p:txBody>
          <a:bodyPr wrap="none" rtlCol="0">
            <a:spAutoFit/>
          </a:bodyPr>
          <a:lstStyle/>
          <a:p>
            <a:r>
              <a:rPr lang="en-US" sz="1600" dirty="0">
                <a:solidFill>
                  <a:srgbClr val="FF0000"/>
                </a:solidFill>
              </a:rPr>
              <a:t>same number = same list</a:t>
            </a:r>
          </a:p>
          <a:p>
            <a:r>
              <a:rPr lang="en-US" sz="1600" dirty="0">
                <a:solidFill>
                  <a:srgbClr val="FF0000"/>
                </a:solidFill>
              </a:rPr>
              <a:t>Here: This ACL consists of 4 statements</a:t>
            </a:r>
          </a:p>
        </p:txBody>
      </p:sp>
      <p:sp>
        <p:nvSpPr>
          <p:cNvPr id="2" name="Oval 1">
            <a:extLst>
              <a:ext uri="{FF2B5EF4-FFF2-40B4-BE49-F238E27FC236}">
                <a16:creationId xmlns:a16="http://schemas.microsoft.com/office/drawing/2014/main" id="{1321E8D8-667B-7B4B-9FF8-107E9C2C4E83}"/>
              </a:ext>
            </a:extLst>
          </p:cNvPr>
          <p:cNvSpPr/>
          <p:nvPr/>
        </p:nvSpPr>
        <p:spPr bwMode="auto">
          <a:xfrm>
            <a:off x="2527267" y="1294070"/>
            <a:ext cx="789653" cy="67261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2400" b="0" i="0" u="none" strike="noStrike" cap="none" normalizeH="0" baseline="0" dirty="0">
                <a:ln>
                  <a:noFill/>
                </a:ln>
                <a:solidFill>
                  <a:schemeClr val="tx1"/>
                </a:solidFill>
                <a:effectLst/>
                <a:latin typeface="Times New Roman" charset="0"/>
                <a:ea typeface="新細明體" charset="-120"/>
                <a:cs typeface="新細明體" charset="-120"/>
              </a:rPr>
              <a:t>R</a:t>
            </a:r>
          </a:p>
        </p:txBody>
      </p:sp>
      <p:cxnSp>
        <p:nvCxnSpPr>
          <p:cNvPr id="7" name="Straight Arrow Connector 6">
            <a:extLst>
              <a:ext uri="{FF2B5EF4-FFF2-40B4-BE49-F238E27FC236}">
                <a16:creationId xmlns:a16="http://schemas.microsoft.com/office/drawing/2014/main" id="{B5B07955-BDEE-5B40-8752-E3E0C689BB8D}"/>
              </a:ext>
            </a:extLst>
          </p:cNvPr>
          <p:cNvCxnSpPr>
            <a:cxnSpLocks/>
          </p:cNvCxnSpPr>
          <p:nvPr/>
        </p:nvCxnSpPr>
        <p:spPr bwMode="auto">
          <a:xfrm>
            <a:off x="1187624" y="1633438"/>
            <a:ext cx="1282704"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8" name="Rectangle 7">
            <a:extLst>
              <a:ext uri="{FF2B5EF4-FFF2-40B4-BE49-F238E27FC236}">
                <a16:creationId xmlns:a16="http://schemas.microsoft.com/office/drawing/2014/main" id="{0BC4A372-2685-854B-8B55-E202E845484C}"/>
              </a:ext>
            </a:extLst>
          </p:cNvPr>
          <p:cNvSpPr/>
          <p:nvPr/>
        </p:nvSpPr>
        <p:spPr bwMode="auto">
          <a:xfrm>
            <a:off x="173330" y="1099268"/>
            <a:ext cx="1721687" cy="4252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t>source=172.16.1.1</a:t>
            </a:r>
          </a:p>
        </p:txBody>
      </p:sp>
      <p:sp>
        <p:nvSpPr>
          <p:cNvPr id="10" name="Rectangle 9">
            <a:extLst>
              <a:ext uri="{FF2B5EF4-FFF2-40B4-BE49-F238E27FC236}">
                <a16:creationId xmlns:a16="http://schemas.microsoft.com/office/drawing/2014/main" id="{9ED568A8-5A6D-CC42-8CE9-DBB68444EA1A}"/>
              </a:ext>
            </a:extLst>
          </p:cNvPr>
          <p:cNvSpPr/>
          <p:nvPr/>
        </p:nvSpPr>
        <p:spPr bwMode="auto">
          <a:xfrm>
            <a:off x="2449693" y="1210788"/>
            <a:ext cx="72008" cy="75860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charset="0"/>
              <a:ea typeface="新細明體" charset="-120"/>
              <a:cs typeface="新細明體" charset="-120"/>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545" name="Picture 4" descr="200510131028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679575"/>
            <a:ext cx="74564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546" name="Rectangle 5"/>
          <p:cNvSpPr>
            <a:spLocks noChangeArrowheads="1"/>
          </p:cNvSpPr>
          <p:nvPr/>
        </p:nvSpPr>
        <p:spPr bwMode="auto">
          <a:xfrm>
            <a:off x="381000" y="381000"/>
            <a:ext cx="809625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lang="en-US" altLang="zh-TW" sz="1600">
                <a:latin typeface="Arial" charset="0"/>
              </a:rPr>
              <a:t>If additional condition statements are needed in an access list, </a:t>
            </a:r>
            <a:r>
              <a:rPr lang="en-US" altLang="zh-TW" sz="1600" b="1" u="sng">
                <a:latin typeface="Arial" charset="0"/>
              </a:rPr>
              <a:t>the entire ACL must be deleted and recreated</a:t>
            </a:r>
            <a:r>
              <a:rPr lang="en-US" altLang="zh-TW" sz="1600">
                <a:latin typeface="Arial" charset="0"/>
              </a:rPr>
              <a:t> with the new condition statements. </a:t>
            </a:r>
          </a:p>
          <a:p>
            <a:pPr eaLnBrk="1" hangingPunct="1">
              <a:spcBef>
                <a:spcPct val="0"/>
              </a:spcBef>
            </a:pPr>
            <a:r>
              <a:rPr lang="en-US" altLang="zh-TW" sz="1600">
                <a:latin typeface="Arial" charset="0"/>
              </a:rPr>
              <a:t>To make the process of revising an ACL simpler it is a good idea to use a text editor such as Notepad and paste the ACL into the router configuration. </a:t>
            </a:r>
          </a:p>
        </p:txBody>
      </p:sp>
      <p:sp>
        <p:nvSpPr>
          <p:cNvPr id="236547" name="AutoShape 6" descr="Box_2"/>
          <p:cNvSpPr>
            <a:spLocks noChangeAspect="1" noChangeArrowheads="1"/>
          </p:cNvSpPr>
          <p:nvPr/>
        </p:nvSpPr>
        <p:spPr bwMode="auto">
          <a:xfrm>
            <a:off x="-1543050" y="3292475"/>
            <a:ext cx="1365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ndParaRPr>
          </a:p>
        </p:txBody>
      </p:sp>
      <p:sp>
        <p:nvSpPr>
          <p:cNvPr id="23654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FB86CD24-A365-4F40-8D17-E4D21F61C896}" type="slidenum">
              <a:rPr lang="en-US" altLang="zh-TW" sz="1400"/>
              <a:pPr/>
              <a:t>217</a:t>
            </a:fld>
            <a:endParaRPr lang="en-US" altLang="zh-TW" sz="140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7569" name="Group 8"/>
          <p:cNvGrpSpPr>
            <a:grpSpLocks/>
          </p:cNvGrpSpPr>
          <p:nvPr/>
        </p:nvGrpSpPr>
        <p:grpSpPr bwMode="auto">
          <a:xfrm>
            <a:off x="0" y="2286000"/>
            <a:ext cx="9144000" cy="3810000"/>
            <a:chOff x="204" y="2341"/>
            <a:chExt cx="4989" cy="1588"/>
          </a:xfrm>
        </p:grpSpPr>
        <p:pic>
          <p:nvPicPr>
            <p:cNvPr id="237576" name="Picture 4" descr="20051013102803"/>
            <p:cNvPicPr>
              <a:picLocks noChangeAspect="1" noChangeArrowheads="1"/>
            </p:cNvPicPr>
            <p:nvPr/>
          </p:nvPicPr>
          <p:blipFill>
            <a:blip r:embed="rId2">
              <a:extLst>
                <a:ext uri="{28A0092B-C50C-407E-A947-70E740481C1C}">
                  <a14:useLocalDpi xmlns:a14="http://schemas.microsoft.com/office/drawing/2010/main" val="0"/>
                </a:ext>
              </a:extLst>
            </a:blip>
            <a:srcRect b="10243"/>
            <a:stretch>
              <a:fillRect/>
            </a:stretch>
          </p:blipFill>
          <p:spPr bwMode="auto">
            <a:xfrm>
              <a:off x="204" y="2343"/>
              <a:ext cx="2562"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577" name="Picture 5" descr="20051013102819"/>
            <p:cNvPicPr>
              <a:picLocks noChangeAspect="1" noChangeArrowheads="1"/>
            </p:cNvPicPr>
            <p:nvPr/>
          </p:nvPicPr>
          <p:blipFill>
            <a:blip r:embed="rId3">
              <a:extLst>
                <a:ext uri="{28A0092B-C50C-407E-A947-70E740481C1C}">
                  <a14:useLocalDpi xmlns:a14="http://schemas.microsoft.com/office/drawing/2010/main" val="0"/>
                </a:ext>
              </a:extLst>
            </a:blip>
            <a:srcRect l="4689" b="12733"/>
            <a:stretch>
              <a:fillRect/>
            </a:stretch>
          </p:blipFill>
          <p:spPr bwMode="auto">
            <a:xfrm>
              <a:off x="1562" y="2342"/>
              <a:ext cx="2441" cy="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578" name="Picture 6" descr="20051013102823"/>
            <p:cNvPicPr>
              <a:picLocks noChangeAspect="1" noChangeArrowheads="1"/>
            </p:cNvPicPr>
            <p:nvPr/>
          </p:nvPicPr>
          <p:blipFill>
            <a:blip r:embed="rId4">
              <a:extLst>
                <a:ext uri="{28A0092B-C50C-407E-A947-70E740481C1C}">
                  <a14:useLocalDpi xmlns:a14="http://schemas.microsoft.com/office/drawing/2010/main" val="0"/>
                </a:ext>
              </a:extLst>
            </a:blip>
            <a:srcRect l="10349" b="12677"/>
            <a:stretch>
              <a:fillRect/>
            </a:stretch>
          </p:blipFill>
          <p:spPr bwMode="auto">
            <a:xfrm>
              <a:off x="2897" y="2341"/>
              <a:ext cx="2296" cy="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7570" name="Text Box 9"/>
          <p:cNvSpPr txBox="1">
            <a:spLocks noChangeArrowheads="1"/>
          </p:cNvSpPr>
          <p:nvPr/>
        </p:nvSpPr>
        <p:spPr bwMode="auto">
          <a:xfrm>
            <a:off x="762000" y="381000"/>
            <a:ext cx="4237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ACL and Routing Processes in a Router</a:t>
            </a:r>
          </a:p>
        </p:txBody>
      </p:sp>
      <p:pic>
        <p:nvPicPr>
          <p:cNvPr id="237571" name="Picture 10" descr="20051013102755"/>
          <p:cNvPicPr>
            <a:picLocks noChangeAspect="1" noChangeArrowheads="1"/>
          </p:cNvPicPr>
          <p:nvPr/>
        </p:nvPicPr>
        <p:blipFill>
          <a:blip r:embed="rId5">
            <a:extLst>
              <a:ext uri="{28A0092B-C50C-407E-A947-70E740481C1C}">
                <a14:useLocalDpi xmlns:a14="http://schemas.microsoft.com/office/drawing/2010/main" val="0"/>
              </a:ext>
            </a:extLst>
          </a:blip>
          <a:srcRect l="41658" t="32013" r="42760" b="55074"/>
          <a:stretch>
            <a:fillRect/>
          </a:stretch>
        </p:blipFill>
        <p:spPr bwMode="auto">
          <a:xfrm>
            <a:off x="4038600" y="1371600"/>
            <a:ext cx="1676400"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572" name="Line 11"/>
          <p:cNvSpPr>
            <a:spLocks noChangeShapeType="1"/>
          </p:cNvSpPr>
          <p:nvPr/>
        </p:nvSpPr>
        <p:spPr bwMode="auto">
          <a:xfrm>
            <a:off x="2971800" y="1828800"/>
            <a:ext cx="11430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7573" name="Line 12"/>
          <p:cNvSpPr>
            <a:spLocks noChangeShapeType="1"/>
          </p:cNvSpPr>
          <p:nvPr/>
        </p:nvSpPr>
        <p:spPr bwMode="auto">
          <a:xfrm>
            <a:off x="5715000" y="1828800"/>
            <a:ext cx="11430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7574" name="Line 13"/>
          <p:cNvSpPr>
            <a:spLocks noChangeShapeType="1"/>
          </p:cNvSpPr>
          <p:nvPr/>
        </p:nvSpPr>
        <p:spPr bwMode="auto">
          <a:xfrm>
            <a:off x="4953000" y="914400"/>
            <a:ext cx="0" cy="5715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757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40872510-6180-3347-801E-4C226ED244EC}" type="slidenum">
              <a:rPr lang="en-US" altLang="zh-TW" sz="1400"/>
              <a:pPr/>
              <a:t>218</a:t>
            </a:fld>
            <a:endParaRPr lang="en-US" altLang="zh-TW" sz="140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3" name="Picture 4" descr="200510131028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7696200" cy="526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594" name="Rectangle 5"/>
          <p:cNvSpPr>
            <a:spLocks noChangeArrowheads="1"/>
          </p:cNvSpPr>
          <p:nvPr/>
        </p:nvSpPr>
        <p:spPr bwMode="auto">
          <a:xfrm>
            <a:off x="0" y="166688"/>
            <a:ext cx="914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11.1.3 Creating ACLs </a:t>
            </a:r>
          </a:p>
        </p:txBody>
      </p:sp>
      <p:sp>
        <p:nvSpPr>
          <p:cNvPr id="238595" name="Rectangle 6"/>
          <p:cNvSpPr>
            <a:spLocks noChangeArrowheads="1"/>
          </p:cNvSpPr>
          <p:nvPr/>
        </p:nvSpPr>
        <p:spPr bwMode="auto">
          <a:xfrm>
            <a:off x="0" y="1066800"/>
            <a:ext cx="9144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lang="en-US" altLang="zh-TW" sz="1800">
                <a:latin typeface="Arial" charset="0"/>
              </a:rPr>
              <a:t>There are many types of ACLs. </a:t>
            </a:r>
          </a:p>
          <a:p>
            <a:pPr eaLnBrk="1" hangingPunct="1">
              <a:spcBef>
                <a:spcPct val="0"/>
              </a:spcBef>
            </a:pPr>
            <a:r>
              <a:rPr lang="en-US" altLang="zh-TW" sz="1800">
                <a:latin typeface="Arial" charset="0"/>
              </a:rPr>
              <a:t>When ACLs are configured on a router, each ACL must have a </a:t>
            </a:r>
            <a:r>
              <a:rPr lang="en-US" altLang="zh-TW" sz="1800" u="sng">
                <a:latin typeface="Arial" charset="0"/>
              </a:rPr>
              <a:t>unique identification number</a:t>
            </a:r>
            <a:r>
              <a:rPr lang="en-US" altLang="zh-TW" sz="1800">
                <a:latin typeface="Arial" charset="0"/>
              </a:rPr>
              <a:t> assigned to it. </a:t>
            </a:r>
          </a:p>
        </p:txBody>
      </p:sp>
      <p:sp>
        <p:nvSpPr>
          <p:cNvPr id="23859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13663711-89BD-5348-BC1D-2F3C00FDC6DA}" type="slidenum">
              <a:rPr lang="en-US" altLang="zh-TW" sz="1400"/>
              <a:pPr/>
              <a:t>219</a:t>
            </a:fld>
            <a:endParaRPr lang="en-US" altLang="zh-TW" sz="1400"/>
          </a:p>
        </p:txBody>
      </p:sp>
      <p:pic>
        <p:nvPicPr>
          <p:cNvPr id="6" name="Picture 4" descr="20051013102833"/>
          <p:cNvPicPr>
            <a:picLocks noChangeAspect="1" noChangeArrowheads="1"/>
          </p:cNvPicPr>
          <p:nvPr/>
        </p:nvPicPr>
        <p:blipFill>
          <a:blip r:embed="rId3">
            <a:extLst>
              <a:ext uri="{28A0092B-C50C-407E-A947-70E740481C1C}">
                <a14:useLocalDpi xmlns:a14="http://schemas.microsoft.com/office/drawing/2010/main" val="0"/>
              </a:ext>
            </a:extLst>
          </a:blip>
          <a:srcRect t="2893" b="59492"/>
          <a:stretch>
            <a:fillRect/>
          </a:stretch>
        </p:blipFill>
        <p:spPr bwMode="auto">
          <a:xfrm>
            <a:off x="2339752" y="5063940"/>
            <a:ext cx="5486400" cy="1412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 name="Donut 6"/>
          <p:cNvSpPr/>
          <p:nvPr/>
        </p:nvSpPr>
        <p:spPr bwMode="auto">
          <a:xfrm>
            <a:off x="4839308" y="5186258"/>
            <a:ext cx="143036" cy="1492089"/>
          </a:xfrm>
          <a:prstGeom prst="donut">
            <a:avLst>
              <a:gd name="adj" fmla="val 0"/>
            </a:avLst>
          </a:prstGeom>
          <a:solidFill>
            <a:schemeClr val="accent1"/>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charset="0"/>
              <a:ea typeface="新細明體" charset="-120"/>
              <a:cs typeface="新細明體" charset="-120"/>
            </a:endParaRPr>
          </a:p>
        </p:txBody>
      </p:sp>
      <p:sp>
        <p:nvSpPr>
          <p:cNvPr id="2" name="TextBox 1"/>
          <p:cNvSpPr txBox="1"/>
          <p:nvPr/>
        </p:nvSpPr>
        <p:spPr>
          <a:xfrm>
            <a:off x="2339752" y="4640705"/>
            <a:ext cx="1276311" cy="461665"/>
          </a:xfrm>
          <a:prstGeom prst="rect">
            <a:avLst/>
          </a:prstGeom>
          <a:noFill/>
        </p:spPr>
        <p:txBody>
          <a:bodyPr wrap="none" rtlCol="0">
            <a:spAutoFit/>
          </a:bodyPr>
          <a:lstStyle/>
          <a:p>
            <a:r>
              <a:rPr lang="en-US"/>
              <a:t>Example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2" descr="SP32-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33400"/>
            <a:ext cx="695007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0" name="Rectangle 3"/>
          <p:cNvSpPr>
            <a:spLocks noChangeArrowheads="1"/>
          </p:cNvSpPr>
          <p:nvPr/>
        </p:nvSpPr>
        <p:spPr bwMode="auto">
          <a:xfrm>
            <a:off x="533400" y="457200"/>
            <a:ext cx="35052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200">
                <a:latin typeface="Helvetica" charset="0"/>
                <a:ea typeface="ＭＳ Ｐゴシック" charset="-128"/>
              </a:rPr>
              <a:t>2.1.1 T</a:t>
            </a:r>
            <a:r>
              <a:rPr kumimoji="0" lang="en-US" altLang="en-US" sz="1300">
                <a:latin typeface="Arial" charset="0"/>
                <a:ea typeface="ＭＳ Ｐゴシック" charset="-128"/>
              </a:rPr>
              <a:t>he purpose of Cisco IOS software</a:t>
            </a:r>
          </a:p>
        </p:txBody>
      </p:sp>
      <p:sp>
        <p:nvSpPr>
          <p:cNvPr id="37891" name="Rectangle 4"/>
          <p:cNvSpPr>
            <a:spLocks noChangeArrowheads="1"/>
          </p:cNvSpPr>
          <p:nvPr/>
        </p:nvSpPr>
        <p:spPr bwMode="auto">
          <a:xfrm>
            <a:off x="533400" y="5410200"/>
            <a:ext cx="75438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800">
                <a:solidFill>
                  <a:srgbClr val="000000"/>
                </a:solidFill>
                <a:latin typeface="Arial" charset="0"/>
                <a:ea typeface="ＭＳ Ｐゴシック" charset="-128"/>
              </a:rPr>
              <a:t>A</a:t>
            </a:r>
            <a:r>
              <a:rPr kumimoji="0" lang="en-US" altLang="en-US" sz="1500">
                <a:solidFill>
                  <a:srgbClr val="000000"/>
                </a:solidFill>
                <a:latin typeface="Arial" charset="0"/>
                <a:ea typeface="ＭＳ Ｐゴシック" charset="-128"/>
              </a:rPr>
              <a:t>s with a computer, a router or switch cannot function without an operating system. </a:t>
            </a:r>
          </a:p>
          <a:p>
            <a:pPr eaLnBrk="1" hangingPunct="1">
              <a:spcBef>
                <a:spcPct val="0"/>
              </a:spcBef>
              <a:buFontTx/>
              <a:buNone/>
            </a:pPr>
            <a:r>
              <a:rPr kumimoji="0" lang="en-US" altLang="en-US" sz="1500">
                <a:solidFill>
                  <a:srgbClr val="000000"/>
                </a:solidFill>
                <a:latin typeface="Arial" charset="0"/>
                <a:ea typeface="ＭＳ Ｐゴシック" charset="-128"/>
              </a:rPr>
              <a:t>The Cisco IOS is the embedded software architecture in all of the Cisco routers and is also the OS of the Catalyst switches. </a:t>
            </a:r>
          </a:p>
        </p:txBody>
      </p:sp>
      <p:sp>
        <p:nvSpPr>
          <p:cNvPr id="3789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EF675156-7C20-3A40-88C1-179D86D9AAE4}" type="slidenum">
              <a:rPr lang="en-US" altLang="zh-TW" sz="1400"/>
              <a:pPr/>
              <a:t>22</a:t>
            </a:fld>
            <a:endParaRPr lang="en-US" altLang="zh-TW" sz="140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9617" name="Group 6"/>
          <p:cNvGrpSpPr>
            <a:grpSpLocks/>
          </p:cNvGrpSpPr>
          <p:nvPr/>
        </p:nvGrpSpPr>
        <p:grpSpPr bwMode="auto">
          <a:xfrm>
            <a:off x="395288" y="0"/>
            <a:ext cx="8139112" cy="6465888"/>
            <a:chOff x="476" y="799"/>
            <a:chExt cx="3498" cy="3002"/>
          </a:xfrm>
        </p:grpSpPr>
        <p:pic>
          <p:nvPicPr>
            <p:cNvPr id="239619" name="Picture 4" descr="20051013102831"/>
            <p:cNvPicPr>
              <a:picLocks noChangeAspect="1" noChangeArrowheads="1"/>
            </p:cNvPicPr>
            <p:nvPr/>
          </p:nvPicPr>
          <p:blipFill>
            <a:blip r:embed="rId2">
              <a:extLst>
                <a:ext uri="{28A0092B-C50C-407E-A947-70E740481C1C}">
                  <a14:useLocalDpi xmlns:a14="http://schemas.microsoft.com/office/drawing/2010/main" val="0"/>
                </a:ext>
              </a:extLst>
            </a:blip>
            <a:srcRect b="18839"/>
            <a:stretch>
              <a:fillRect/>
            </a:stretch>
          </p:blipFill>
          <p:spPr bwMode="auto">
            <a:xfrm>
              <a:off x="476" y="799"/>
              <a:ext cx="3498" cy="1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9620" name="Picture 5" descr="20051013102839"/>
            <p:cNvPicPr>
              <a:picLocks noChangeAspect="1" noChangeArrowheads="1"/>
            </p:cNvPicPr>
            <p:nvPr/>
          </p:nvPicPr>
          <p:blipFill>
            <a:blip r:embed="rId3">
              <a:extLst>
                <a:ext uri="{28A0092B-C50C-407E-A947-70E740481C1C}">
                  <a14:useLocalDpi xmlns:a14="http://schemas.microsoft.com/office/drawing/2010/main" val="0"/>
                </a:ext>
              </a:extLst>
            </a:blip>
            <a:srcRect t="54929"/>
            <a:stretch>
              <a:fillRect/>
            </a:stretch>
          </p:blipFill>
          <p:spPr bwMode="auto">
            <a:xfrm>
              <a:off x="476" y="2722"/>
              <a:ext cx="3498" cy="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961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CABB4877-71A7-E342-AE9A-34F6F87ECBF2}" type="slidenum">
              <a:rPr lang="en-US" altLang="zh-TW" sz="1400"/>
              <a:pPr/>
              <a:t>220</a:t>
            </a:fld>
            <a:endParaRPr lang="en-US" altLang="zh-TW" sz="140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641" name="Picture 4" descr="20051013102833"/>
          <p:cNvPicPr>
            <a:picLocks noChangeAspect="1" noChangeArrowheads="1"/>
          </p:cNvPicPr>
          <p:nvPr/>
        </p:nvPicPr>
        <p:blipFill>
          <a:blip r:embed="rId2">
            <a:extLst>
              <a:ext uri="{28A0092B-C50C-407E-A947-70E740481C1C}">
                <a14:useLocalDpi xmlns:a14="http://schemas.microsoft.com/office/drawing/2010/main" val="0"/>
              </a:ext>
            </a:extLst>
          </a:blip>
          <a:srcRect b="47617"/>
          <a:stretch>
            <a:fillRect/>
          </a:stretch>
        </p:blipFill>
        <p:spPr bwMode="auto">
          <a:xfrm>
            <a:off x="251520" y="1268760"/>
            <a:ext cx="7579568" cy="271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642" name="Text Box 5"/>
          <p:cNvSpPr txBox="1">
            <a:spLocks noChangeArrowheads="1"/>
          </p:cNvSpPr>
          <p:nvPr/>
        </p:nvSpPr>
        <p:spPr bwMode="auto">
          <a:xfrm>
            <a:off x="6400800" y="685800"/>
            <a:ext cx="22304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What’s the list type?</a:t>
            </a:r>
          </a:p>
        </p:txBody>
      </p:sp>
      <p:sp>
        <p:nvSpPr>
          <p:cNvPr id="240643" name="Rectangle 6"/>
          <p:cNvSpPr>
            <a:spLocks noChangeArrowheads="1"/>
          </p:cNvSpPr>
          <p:nvPr/>
        </p:nvSpPr>
        <p:spPr bwMode="auto">
          <a:xfrm>
            <a:off x="990600" y="4191000"/>
            <a:ext cx="73914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An ACL containing numbered ACL statements cannot be altered. </a:t>
            </a:r>
          </a:p>
          <a:p>
            <a:pPr eaLnBrk="1" hangingPunct="1">
              <a:spcBef>
                <a:spcPct val="0"/>
              </a:spcBef>
              <a:buFontTx/>
              <a:buNone/>
            </a:pPr>
            <a:r>
              <a:rPr lang="en-US" altLang="zh-TW" sz="1800">
                <a:latin typeface="Arial" charset="0"/>
              </a:rPr>
              <a:t>It must be deleted by using the </a:t>
            </a:r>
            <a:r>
              <a:rPr lang="en-US" altLang="zh-TW" sz="1800" b="1">
                <a:latin typeface="Arial" charset="0"/>
              </a:rPr>
              <a:t>no access-list list-number</a:t>
            </a:r>
            <a:r>
              <a:rPr lang="en-US" altLang="zh-TW" sz="1800">
                <a:latin typeface="Arial" charset="0"/>
              </a:rPr>
              <a:t> command and then recreated. </a:t>
            </a:r>
          </a:p>
        </p:txBody>
      </p:sp>
      <p:pic>
        <p:nvPicPr>
          <p:cNvPr id="240644" name="Picture 7" descr="20051013102834"/>
          <p:cNvPicPr>
            <a:picLocks noChangeAspect="1" noChangeArrowheads="1"/>
          </p:cNvPicPr>
          <p:nvPr/>
        </p:nvPicPr>
        <p:blipFill>
          <a:blip r:embed="rId3">
            <a:extLst>
              <a:ext uri="{28A0092B-C50C-407E-A947-70E740481C1C}">
                <a14:useLocalDpi xmlns:a14="http://schemas.microsoft.com/office/drawing/2010/main" val="0"/>
              </a:ext>
            </a:extLst>
          </a:blip>
          <a:srcRect b="73141"/>
          <a:stretch>
            <a:fillRect/>
          </a:stretch>
        </p:blipFill>
        <p:spPr bwMode="auto">
          <a:xfrm>
            <a:off x="304800" y="5105400"/>
            <a:ext cx="7696200"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645" name="Line 12"/>
          <p:cNvSpPr>
            <a:spLocks noChangeShapeType="1"/>
          </p:cNvSpPr>
          <p:nvPr/>
        </p:nvSpPr>
        <p:spPr bwMode="auto">
          <a:xfrm>
            <a:off x="5868144" y="2819737"/>
            <a:ext cx="27432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646" name="Text Box 13"/>
          <p:cNvSpPr txBox="1">
            <a:spLocks noChangeArrowheads="1"/>
          </p:cNvSpPr>
          <p:nvPr/>
        </p:nvSpPr>
        <p:spPr bwMode="auto">
          <a:xfrm>
            <a:off x="5941709" y="2819737"/>
            <a:ext cx="31486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600" dirty="0">
                <a:solidFill>
                  <a:srgbClr val="FF0000"/>
                </a:solidFill>
                <a:latin typeface="Arial" charset="0"/>
              </a:rPr>
              <a:t>This is wildcard not subnet mask</a:t>
            </a:r>
          </a:p>
        </p:txBody>
      </p:sp>
      <p:sp>
        <p:nvSpPr>
          <p:cNvPr id="240647" name="TextBox 9"/>
          <p:cNvSpPr txBox="1">
            <a:spLocks noChangeArrowheads="1"/>
          </p:cNvSpPr>
          <p:nvPr/>
        </p:nvSpPr>
        <p:spPr bwMode="auto">
          <a:xfrm>
            <a:off x="3783013" y="152400"/>
            <a:ext cx="24447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1800" dirty="0">
                <a:latin typeface="Arial" charset="0"/>
              </a:rPr>
              <a:t>can 172.16.1.1 go?</a:t>
            </a:r>
          </a:p>
          <a:p>
            <a:pPr eaLnBrk="1" hangingPunct="1">
              <a:spcBef>
                <a:spcPct val="0"/>
              </a:spcBef>
              <a:buFontTx/>
              <a:buNone/>
            </a:pPr>
            <a:r>
              <a:rPr lang="en-US" altLang="en-US" sz="1800" dirty="0">
                <a:latin typeface="Arial" charset="0"/>
              </a:rPr>
              <a:t>can 172.16.1.2 go?</a:t>
            </a:r>
          </a:p>
          <a:p>
            <a:pPr eaLnBrk="1" hangingPunct="1">
              <a:spcBef>
                <a:spcPct val="0"/>
              </a:spcBef>
              <a:buFontTx/>
              <a:buNone/>
            </a:pPr>
            <a:r>
              <a:rPr lang="en-US" altLang="en-US" sz="1800" dirty="0">
                <a:latin typeface="Arial" charset="0"/>
              </a:rPr>
              <a:t>can 172.16.0.2 go?</a:t>
            </a:r>
          </a:p>
          <a:p>
            <a:pPr eaLnBrk="1" hangingPunct="1">
              <a:spcBef>
                <a:spcPct val="0"/>
              </a:spcBef>
              <a:buFontTx/>
              <a:buNone/>
            </a:pPr>
            <a:r>
              <a:rPr lang="en-US" altLang="en-US" sz="1800" dirty="0">
                <a:latin typeface="Arial" charset="0"/>
              </a:rPr>
              <a:t>can 172.15.0.1 go?</a:t>
            </a:r>
          </a:p>
          <a:p>
            <a:pPr eaLnBrk="1" hangingPunct="1">
              <a:spcBef>
                <a:spcPct val="0"/>
              </a:spcBef>
              <a:buFontTx/>
              <a:buNone/>
            </a:pPr>
            <a:r>
              <a:rPr lang="en-US" altLang="en-US" sz="1800" dirty="0">
                <a:latin typeface="Arial" charset="0"/>
              </a:rPr>
              <a:t>can 222.15.0.1 go?</a:t>
            </a:r>
          </a:p>
          <a:p>
            <a:pPr eaLnBrk="1" hangingPunct="1">
              <a:spcBef>
                <a:spcPct val="0"/>
              </a:spcBef>
              <a:buFontTx/>
              <a:buNone/>
            </a:pPr>
            <a:endParaRPr lang="en-US" altLang="en-US" sz="1800" dirty="0">
              <a:latin typeface="Arial" charset="0"/>
            </a:endParaRPr>
          </a:p>
          <a:p>
            <a:pPr eaLnBrk="1" hangingPunct="1">
              <a:spcBef>
                <a:spcPct val="0"/>
              </a:spcBef>
              <a:buFontTx/>
              <a:buNone/>
            </a:pPr>
            <a:endParaRPr lang="en-US" altLang="en-US" sz="1800" dirty="0">
              <a:latin typeface="Arial" charset="0"/>
            </a:endParaRPr>
          </a:p>
          <a:p>
            <a:pPr eaLnBrk="1" hangingPunct="1">
              <a:spcBef>
                <a:spcPct val="0"/>
              </a:spcBef>
              <a:buFontTx/>
              <a:buNone/>
            </a:pPr>
            <a:endParaRPr lang="en-US" altLang="en-US" sz="1800" dirty="0">
              <a:latin typeface="Arial" charset="0"/>
            </a:endParaRPr>
          </a:p>
        </p:txBody>
      </p:sp>
      <p:sp>
        <p:nvSpPr>
          <p:cNvPr id="24064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AA2D39FA-A447-734B-89C9-ACBF69A49086}" type="slidenum">
              <a:rPr lang="en-US" altLang="zh-TW" sz="1400"/>
              <a:pPr/>
              <a:t>221</a:t>
            </a:fld>
            <a:endParaRPr lang="en-US" altLang="zh-TW" sz="140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665" name="Picture 2" descr="20051013102833"/>
          <p:cNvPicPr>
            <a:picLocks noChangeAspect="1" noChangeArrowheads="1"/>
          </p:cNvPicPr>
          <p:nvPr/>
        </p:nvPicPr>
        <p:blipFill>
          <a:blip r:embed="rId2">
            <a:extLst>
              <a:ext uri="{28A0092B-C50C-407E-A947-70E740481C1C}">
                <a14:useLocalDpi xmlns:a14="http://schemas.microsoft.com/office/drawing/2010/main" val="0"/>
              </a:ext>
            </a:extLst>
          </a:blip>
          <a:srcRect b="47617"/>
          <a:stretch>
            <a:fillRect/>
          </a:stretch>
        </p:blipFill>
        <p:spPr bwMode="auto">
          <a:xfrm>
            <a:off x="304800" y="1050925"/>
            <a:ext cx="7696200"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666" name="Oval 6"/>
          <p:cNvSpPr>
            <a:spLocks noChangeArrowheads="1"/>
          </p:cNvSpPr>
          <p:nvPr/>
        </p:nvSpPr>
        <p:spPr bwMode="auto">
          <a:xfrm>
            <a:off x="4876800" y="3352800"/>
            <a:ext cx="457200" cy="4572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ndParaRPr>
          </a:p>
        </p:txBody>
      </p:sp>
      <p:sp>
        <p:nvSpPr>
          <p:cNvPr id="241667" name="Oval 7"/>
          <p:cNvSpPr>
            <a:spLocks noChangeArrowheads="1"/>
          </p:cNvSpPr>
          <p:nvPr/>
        </p:nvSpPr>
        <p:spPr bwMode="auto">
          <a:xfrm>
            <a:off x="2667000" y="3352800"/>
            <a:ext cx="457200" cy="4572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ndParaRPr>
          </a:p>
        </p:txBody>
      </p:sp>
      <p:sp>
        <p:nvSpPr>
          <p:cNvPr id="241668" name="Oval 8"/>
          <p:cNvSpPr>
            <a:spLocks noChangeArrowheads="1"/>
          </p:cNvSpPr>
          <p:nvPr/>
        </p:nvSpPr>
        <p:spPr bwMode="auto">
          <a:xfrm>
            <a:off x="3581400" y="3048000"/>
            <a:ext cx="457200" cy="4572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ndParaRPr>
          </a:p>
        </p:txBody>
      </p:sp>
      <p:sp>
        <p:nvSpPr>
          <p:cNvPr id="241669" name="Rectangle 9"/>
          <p:cNvSpPr>
            <a:spLocks noChangeArrowheads="1"/>
          </p:cNvSpPr>
          <p:nvPr/>
        </p:nvSpPr>
        <p:spPr bwMode="auto">
          <a:xfrm>
            <a:off x="609600" y="4586288"/>
            <a:ext cx="7502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ACLs must be defined on a per protocol, per direction, or per port basis. </a:t>
            </a:r>
          </a:p>
        </p:txBody>
      </p:sp>
      <p:sp>
        <p:nvSpPr>
          <p:cNvPr id="241670" name="Line 10"/>
          <p:cNvSpPr>
            <a:spLocks noChangeShapeType="1"/>
          </p:cNvSpPr>
          <p:nvPr/>
        </p:nvSpPr>
        <p:spPr bwMode="auto">
          <a:xfrm>
            <a:off x="2971800" y="3810000"/>
            <a:ext cx="1066800" cy="1066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1671" name="Line 11"/>
          <p:cNvSpPr>
            <a:spLocks noChangeShapeType="1"/>
          </p:cNvSpPr>
          <p:nvPr/>
        </p:nvSpPr>
        <p:spPr bwMode="auto">
          <a:xfrm>
            <a:off x="4038600" y="3429000"/>
            <a:ext cx="2895600" cy="1371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1672" name="Line 12"/>
          <p:cNvSpPr>
            <a:spLocks noChangeShapeType="1"/>
          </p:cNvSpPr>
          <p:nvPr/>
        </p:nvSpPr>
        <p:spPr bwMode="auto">
          <a:xfrm flipH="1">
            <a:off x="5105400" y="3810000"/>
            <a:ext cx="76200" cy="990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241673" name="Picture 4" descr="20051013102755"/>
          <p:cNvPicPr>
            <a:picLocks noChangeAspect="1" noChangeArrowheads="1"/>
          </p:cNvPicPr>
          <p:nvPr/>
        </p:nvPicPr>
        <p:blipFill>
          <a:blip r:embed="rId3">
            <a:extLst>
              <a:ext uri="{28A0092B-C50C-407E-A947-70E740481C1C}">
                <a14:useLocalDpi xmlns:a14="http://schemas.microsoft.com/office/drawing/2010/main" val="0"/>
              </a:ext>
            </a:extLst>
          </a:blip>
          <a:srcRect l="11418" t="30801" r="13046" b="52513"/>
          <a:stretch>
            <a:fillRect/>
          </a:stretch>
        </p:blipFill>
        <p:spPr bwMode="auto">
          <a:xfrm>
            <a:off x="990600" y="5486400"/>
            <a:ext cx="6553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67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9E02E49D-1487-3F43-BB20-14E97289E605}" type="slidenum">
              <a:rPr lang="en-US" altLang="zh-TW" sz="1400"/>
              <a:pPr/>
              <a:t>222</a:t>
            </a:fld>
            <a:endParaRPr lang="en-US" altLang="zh-TW" sz="140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5"/>
          <p:cNvSpPr>
            <a:spLocks noChangeArrowheads="1"/>
          </p:cNvSpPr>
          <p:nvPr/>
        </p:nvSpPr>
        <p:spPr bwMode="auto">
          <a:xfrm>
            <a:off x="0" y="4572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11.1.4 The function of a wildcard mask </a:t>
            </a:r>
          </a:p>
        </p:txBody>
      </p:sp>
      <p:sp>
        <p:nvSpPr>
          <p:cNvPr id="242690" name="Rectangle 6"/>
          <p:cNvSpPr>
            <a:spLocks noChangeArrowheads="1"/>
          </p:cNvSpPr>
          <p:nvPr/>
        </p:nvSpPr>
        <p:spPr bwMode="auto">
          <a:xfrm>
            <a:off x="5105400" y="228600"/>
            <a:ext cx="3657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b="1">
                <a:latin typeface="Arial" charset="0"/>
              </a:rPr>
              <a:t>0 = a value that will be checked. </a:t>
            </a:r>
          </a:p>
          <a:p>
            <a:pPr eaLnBrk="1" hangingPunct="1">
              <a:spcBef>
                <a:spcPct val="0"/>
              </a:spcBef>
              <a:buFontTx/>
              <a:buNone/>
            </a:pPr>
            <a:r>
              <a:rPr lang="en-US" altLang="zh-TW" sz="1800" b="1">
                <a:latin typeface="Arial" charset="0"/>
              </a:rPr>
              <a:t>1 = to </a:t>
            </a:r>
            <a:r>
              <a:rPr lang="en-US" altLang="zh-TW" sz="1800" b="1" u="sng">
                <a:latin typeface="Arial" charset="0"/>
              </a:rPr>
              <a:t>block</a:t>
            </a:r>
            <a:r>
              <a:rPr lang="en-US" altLang="zh-TW" sz="1800" b="1">
                <a:latin typeface="Arial" charset="0"/>
              </a:rPr>
              <a:t> values. </a:t>
            </a:r>
          </a:p>
        </p:txBody>
      </p:sp>
      <p:pic>
        <p:nvPicPr>
          <p:cNvPr id="242691" name="Picture 7" descr="200510131031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5088"/>
            <a:ext cx="8070850" cy="552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69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3AF43538-E189-7C41-A3C5-5335FB544723}" type="slidenum">
              <a:rPr lang="en-US" altLang="zh-TW" sz="1400"/>
              <a:pPr/>
              <a:t>223</a:t>
            </a:fld>
            <a:endParaRPr lang="en-US" altLang="zh-TW" sz="140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3" name="Picture 5" descr="200510131032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30325"/>
            <a:ext cx="8077200" cy="552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714" name="Text Box 6"/>
          <p:cNvSpPr txBox="1">
            <a:spLocks noChangeArrowheads="1"/>
          </p:cNvSpPr>
          <p:nvPr/>
        </p:nvSpPr>
        <p:spPr bwMode="auto">
          <a:xfrm>
            <a:off x="5364088" y="3108325"/>
            <a:ext cx="136601" cy="2444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600" b="1">
                <a:latin typeface="Arial" charset="0"/>
              </a:rPr>
              <a:t>1</a:t>
            </a:r>
          </a:p>
        </p:txBody>
      </p:sp>
      <p:sp>
        <p:nvSpPr>
          <p:cNvPr id="243715" name="Text Box 7"/>
          <p:cNvSpPr txBox="1">
            <a:spLocks noChangeArrowheads="1"/>
          </p:cNvSpPr>
          <p:nvPr/>
        </p:nvSpPr>
        <p:spPr bwMode="auto">
          <a:xfrm>
            <a:off x="7924800" y="3962400"/>
            <a:ext cx="228600" cy="2444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600" b="1">
                <a:latin typeface="Arial" charset="0"/>
              </a:rPr>
              <a:t>0</a:t>
            </a:r>
          </a:p>
        </p:txBody>
      </p:sp>
      <p:sp>
        <p:nvSpPr>
          <p:cNvPr id="243716" name="Oval 8"/>
          <p:cNvSpPr>
            <a:spLocks noChangeArrowheads="1"/>
          </p:cNvSpPr>
          <p:nvPr/>
        </p:nvSpPr>
        <p:spPr bwMode="auto">
          <a:xfrm>
            <a:off x="6019800" y="1371600"/>
            <a:ext cx="228600" cy="304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ndParaRPr>
          </a:p>
        </p:txBody>
      </p:sp>
      <p:sp>
        <p:nvSpPr>
          <p:cNvPr id="243717" name="Oval 9"/>
          <p:cNvSpPr>
            <a:spLocks noChangeArrowheads="1"/>
          </p:cNvSpPr>
          <p:nvPr/>
        </p:nvSpPr>
        <p:spPr bwMode="auto">
          <a:xfrm>
            <a:off x="7772400" y="2133600"/>
            <a:ext cx="457200" cy="10668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ndParaRPr>
          </a:p>
        </p:txBody>
      </p:sp>
      <p:sp>
        <p:nvSpPr>
          <p:cNvPr id="24371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4C74496D-28FD-2349-A6E7-6A81E619B8BD}" type="slidenum">
              <a:rPr lang="en-US" altLang="zh-TW" sz="1400"/>
              <a:pPr/>
              <a:t>224</a:t>
            </a:fld>
            <a:endParaRPr lang="en-US" altLang="zh-TW" sz="140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7" name="Picture 4" descr="200510131036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020763"/>
            <a:ext cx="7913687" cy="541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738" name="Line 5"/>
          <p:cNvSpPr>
            <a:spLocks noChangeShapeType="1"/>
          </p:cNvSpPr>
          <p:nvPr/>
        </p:nvSpPr>
        <p:spPr bwMode="auto">
          <a:xfrm>
            <a:off x="2743200" y="6096000"/>
            <a:ext cx="6096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4739" name="Line 6"/>
          <p:cNvSpPr>
            <a:spLocks noChangeShapeType="1"/>
          </p:cNvSpPr>
          <p:nvPr/>
        </p:nvSpPr>
        <p:spPr bwMode="auto">
          <a:xfrm>
            <a:off x="3657600" y="6096000"/>
            <a:ext cx="6858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474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BA44AE58-C3F0-9740-AC2E-B03DD88A497A}" type="slidenum">
              <a:rPr lang="en-US" altLang="zh-TW" sz="1400"/>
              <a:pPr/>
              <a:t>225</a:t>
            </a:fld>
            <a:endParaRPr lang="en-US" altLang="zh-TW" sz="140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61" name="Picture 4" descr="200510131036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66800"/>
            <a:ext cx="7837488" cy="53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62" name="Rectangle 5"/>
          <p:cNvSpPr>
            <a:spLocks noChangeArrowheads="1"/>
          </p:cNvSpPr>
          <p:nvPr/>
        </p:nvSpPr>
        <p:spPr bwMode="auto">
          <a:xfrm>
            <a:off x="0" y="3810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11.1.5 Verifying ACLs </a:t>
            </a:r>
          </a:p>
        </p:txBody>
      </p:sp>
      <p:sp>
        <p:nvSpPr>
          <p:cNvPr id="245763" name="Line 6"/>
          <p:cNvSpPr>
            <a:spLocks noChangeShapeType="1"/>
          </p:cNvSpPr>
          <p:nvPr/>
        </p:nvSpPr>
        <p:spPr bwMode="auto">
          <a:xfrm>
            <a:off x="1143000" y="3886200"/>
            <a:ext cx="4572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764" name="Line 7"/>
          <p:cNvSpPr>
            <a:spLocks noChangeShapeType="1"/>
          </p:cNvSpPr>
          <p:nvPr/>
        </p:nvSpPr>
        <p:spPr bwMode="auto">
          <a:xfrm>
            <a:off x="1143000" y="3657600"/>
            <a:ext cx="4572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76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34CD39F2-BF37-7C45-8E9C-8C061FC19288}" type="slidenum">
              <a:rPr lang="en-US" altLang="zh-TW" sz="1400"/>
              <a:pPr/>
              <a:t>226</a:t>
            </a:fld>
            <a:endParaRPr lang="en-US" altLang="zh-TW" sz="140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785" name="Picture 4" descr="200510131036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6800"/>
            <a:ext cx="7761288" cy="531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78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21CC9F3B-1ABC-C84B-BAEB-C2636A297ADA}" type="slidenum">
              <a:rPr lang="en-US" altLang="zh-TW" sz="1400"/>
              <a:pPr/>
              <a:t>227</a:t>
            </a:fld>
            <a:endParaRPr lang="en-US" altLang="zh-TW" sz="140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7809" name="Object 2"/>
          <p:cNvGraphicFramePr>
            <a:graphicFrameLocks noChangeAspect="1"/>
          </p:cNvGraphicFramePr>
          <p:nvPr/>
        </p:nvGraphicFramePr>
        <p:xfrm>
          <a:off x="685800" y="990600"/>
          <a:ext cx="7767638" cy="5362575"/>
        </p:xfrm>
        <a:graphic>
          <a:graphicData uri="http://schemas.openxmlformats.org/presentationml/2006/ole">
            <mc:AlternateContent xmlns:mc="http://schemas.openxmlformats.org/markup-compatibility/2006">
              <mc:Choice xmlns:v="urn:schemas-microsoft-com:vml" Requires="v">
                <p:oleObj spid="_x0000_s247845" name="點陣圖影像" r:id="rId3" imgW="5477640" imgH="3780952" progId="Paint.Picture">
                  <p:embed/>
                </p:oleObj>
              </mc:Choice>
              <mc:Fallback>
                <p:oleObj name="點陣圖影像" r:id="rId3" imgW="5477640" imgH="3780952"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990600"/>
                        <a:ext cx="7767638" cy="536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4781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DA52D4D7-CF98-704F-A635-2880821FA8CD}" type="slidenum">
              <a:rPr lang="en-US" altLang="zh-TW" sz="1400"/>
              <a:pPr/>
              <a:t>228</a:t>
            </a:fld>
            <a:endParaRPr lang="en-US" altLang="zh-TW" sz="140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Rectangle 4"/>
          <p:cNvSpPr>
            <a:spLocks noGrp="1" noChangeArrowheads="1"/>
          </p:cNvSpPr>
          <p:nvPr>
            <p:ph type="ctrTitle"/>
          </p:nvPr>
        </p:nvSpPr>
        <p:spPr/>
        <p:txBody>
          <a:bodyPr/>
          <a:lstStyle/>
          <a:p>
            <a:pPr eaLnBrk="1" hangingPunct="1"/>
            <a:r>
              <a:rPr lang="en-US" altLang="zh-TW" b="1">
                <a:ea typeface="PMingLiU" charset="-120"/>
              </a:rPr>
              <a:t>11.2 Access Control Lists (ACLs)</a:t>
            </a:r>
            <a:r>
              <a:rPr lang="en-US" altLang="zh-TW">
                <a:ea typeface="PMingLiU" charset="-120"/>
              </a:rPr>
              <a:t> </a:t>
            </a:r>
          </a:p>
        </p:txBody>
      </p:sp>
      <p:sp>
        <p:nvSpPr>
          <p:cNvPr id="248834" name="Rectangle 5"/>
          <p:cNvSpPr>
            <a:spLocks noGrp="1" noChangeArrowheads="1"/>
          </p:cNvSpPr>
          <p:nvPr>
            <p:ph type="subTitle" idx="1"/>
          </p:nvPr>
        </p:nvSpPr>
        <p:spPr/>
        <p:txBody>
          <a:bodyPr/>
          <a:lstStyle/>
          <a:p>
            <a:pPr eaLnBrk="1" hangingPunct="1"/>
            <a:endParaRPr lang="en-US" altLang="en-US">
              <a:ea typeface="PMingLiU" charset="-120"/>
            </a:endParaRPr>
          </a:p>
        </p:txBody>
      </p:sp>
      <p:sp>
        <p:nvSpPr>
          <p:cNvPr id="24883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0674FB57-4395-DF4A-B09D-174449FE0B7F}" type="slidenum">
              <a:rPr lang="en-US" altLang="zh-TW" sz="1400"/>
              <a:pPr/>
              <a:t>229</a:t>
            </a:fld>
            <a:endParaRPr lang="en-US" altLang="zh-TW" sz="1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2" descr="SP32-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04800"/>
            <a:ext cx="695007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Rectangle 4"/>
          <p:cNvSpPr>
            <a:spLocks noChangeArrowheads="1"/>
          </p:cNvSpPr>
          <p:nvPr/>
        </p:nvSpPr>
        <p:spPr bwMode="auto">
          <a:xfrm>
            <a:off x="111125" y="166688"/>
            <a:ext cx="209867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200">
                <a:latin typeface="Helvetica" charset="0"/>
                <a:ea typeface="ＭＳ Ｐゴシック" charset="-128"/>
              </a:rPr>
              <a:t>2.1.2 R</a:t>
            </a:r>
            <a:r>
              <a:rPr kumimoji="0" lang="en-US" altLang="en-US" sz="1300">
                <a:latin typeface="Arial" charset="0"/>
                <a:ea typeface="ＭＳ Ｐゴシック" charset="-128"/>
              </a:rPr>
              <a:t>outer user interface</a:t>
            </a:r>
          </a:p>
        </p:txBody>
      </p:sp>
      <p:sp>
        <p:nvSpPr>
          <p:cNvPr id="38915" name="Rectangle 5"/>
          <p:cNvSpPr>
            <a:spLocks noChangeArrowheads="1"/>
          </p:cNvSpPr>
          <p:nvPr/>
        </p:nvSpPr>
        <p:spPr bwMode="auto">
          <a:xfrm>
            <a:off x="304800" y="5029200"/>
            <a:ext cx="73914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500">
                <a:solidFill>
                  <a:srgbClr val="000000"/>
                </a:solidFill>
                <a:latin typeface="Arial" charset="0"/>
                <a:ea typeface="ＭＳ Ｐゴシック" charset="-128"/>
              </a:rPr>
              <a:t>The CLI environment can be accessed several ways:</a:t>
            </a:r>
          </a:p>
          <a:p>
            <a:pPr eaLnBrk="1" hangingPunct="1">
              <a:spcBef>
                <a:spcPct val="0"/>
              </a:spcBef>
              <a:buFontTx/>
              <a:buNone/>
            </a:pPr>
            <a:r>
              <a:rPr kumimoji="0" lang="en-US" altLang="en-US" sz="1500">
                <a:solidFill>
                  <a:srgbClr val="000000"/>
                </a:solidFill>
                <a:latin typeface="Arial" charset="0"/>
                <a:ea typeface="ＭＳ Ｐゴシック" charset="-128"/>
              </a:rPr>
              <a:t>1. Through a console session. </a:t>
            </a:r>
          </a:p>
          <a:p>
            <a:pPr eaLnBrk="1" hangingPunct="1">
              <a:spcBef>
                <a:spcPct val="0"/>
              </a:spcBef>
              <a:buFontTx/>
              <a:buNone/>
            </a:pPr>
            <a:r>
              <a:rPr kumimoji="0" lang="en-US" altLang="en-US" sz="1500">
                <a:solidFill>
                  <a:srgbClr val="000000"/>
                </a:solidFill>
                <a:latin typeface="Arial" charset="0"/>
                <a:ea typeface="ＭＳ Ｐゴシック" charset="-128"/>
              </a:rPr>
              <a:t>2. Through a AUX port with a modem. </a:t>
            </a:r>
          </a:p>
          <a:p>
            <a:pPr eaLnBrk="1" hangingPunct="1">
              <a:spcBef>
                <a:spcPct val="0"/>
              </a:spcBef>
              <a:buFontTx/>
              <a:buNone/>
            </a:pPr>
            <a:r>
              <a:rPr kumimoji="0" lang="en-US" altLang="en-US" sz="1500">
                <a:solidFill>
                  <a:srgbClr val="000000"/>
                </a:solidFill>
                <a:latin typeface="Arial" charset="0"/>
                <a:ea typeface="ＭＳ Ｐゴシック" charset="-128"/>
              </a:rPr>
              <a:t>3. To Telnet to the router. </a:t>
            </a:r>
          </a:p>
          <a:p>
            <a:pPr eaLnBrk="1" hangingPunct="1">
              <a:spcBef>
                <a:spcPct val="0"/>
              </a:spcBef>
              <a:buFontTx/>
              <a:buNone/>
            </a:pPr>
            <a:r>
              <a:rPr kumimoji="0" lang="en-US" altLang="en-US" sz="1500">
                <a:solidFill>
                  <a:srgbClr val="000000"/>
                </a:solidFill>
                <a:latin typeface="Arial" charset="0"/>
                <a:ea typeface="ＭＳ Ｐゴシック" charset="-128"/>
              </a:rPr>
              <a:t>Neither of ways 1 and 2 require that the router have any IP services configured.</a:t>
            </a:r>
          </a:p>
          <a:p>
            <a:pPr eaLnBrk="1" hangingPunct="1">
              <a:spcBef>
                <a:spcPct val="0"/>
              </a:spcBef>
              <a:buFontTx/>
              <a:buNone/>
            </a:pPr>
            <a:r>
              <a:rPr kumimoji="0" lang="en-US" altLang="en-US" sz="1500">
                <a:solidFill>
                  <a:srgbClr val="000000"/>
                </a:solidFill>
                <a:latin typeface="Arial" charset="0"/>
                <a:ea typeface="ＭＳ Ｐゴシック" charset="-128"/>
              </a:rPr>
              <a:t>Way 3 requires at least one interface to be configured with an IP address.</a:t>
            </a:r>
          </a:p>
        </p:txBody>
      </p:sp>
      <p:sp>
        <p:nvSpPr>
          <p:cNvPr id="3891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BFBB4AE2-AA95-DF4F-AE1F-F45CAFAF33E0}" type="slidenum">
              <a:rPr lang="en-US" altLang="zh-TW" sz="1400"/>
              <a:pPr/>
              <a:t>23</a:t>
            </a:fld>
            <a:endParaRPr lang="en-US" altLang="zh-TW" sz="140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857" name="Group 6"/>
          <p:cNvGrpSpPr>
            <a:grpSpLocks/>
          </p:cNvGrpSpPr>
          <p:nvPr/>
        </p:nvGrpSpPr>
        <p:grpSpPr bwMode="auto">
          <a:xfrm>
            <a:off x="228600" y="1828800"/>
            <a:ext cx="8675688" cy="4529138"/>
            <a:chOff x="256" y="1712"/>
            <a:chExt cx="5957" cy="2211"/>
          </a:xfrm>
        </p:grpSpPr>
        <p:pic>
          <p:nvPicPr>
            <p:cNvPr id="249861" name="Picture 4" descr="20051013103707"/>
            <p:cNvPicPr>
              <a:picLocks noChangeAspect="1" noChangeArrowheads="1"/>
            </p:cNvPicPr>
            <p:nvPr/>
          </p:nvPicPr>
          <p:blipFill>
            <a:blip r:embed="rId2">
              <a:extLst>
                <a:ext uri="{28A0092B-C50C-407E-A947-70E740481C1C}">
                  <a14:useLocalDpi xmlns:a14="http://schemas.microsoft.com/office/drawing/2010/main" val="0"/>
                </a:ext>
              </a:extLst>
            </a:blip>
            <a:srcRect b="9650"/>
            <a:stretch>
              <a:fillRect/>
            </a:stretch>
          </p:blipFill>
          <p:spPr bwMode="auto">
            <a:xfrm>
              <a:off x="256" y="1712"/>
              <a:ext cx="3498" cy="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62" name="Picture 5" descr="20051013103714"/>
            <p:cNvPicPr>
              <a:picLocks noChangeAspect="1" noChangeArrowheads="1"/>
            </p:cNvPicPr>
            <p:nvPr/>
          </p:nvPicPr>
          <p:blipFill>
            <a:blip r:embed="rId3">
              <a:extLst>
                <a:ext uri="{28A0092B-C50C-407E-A947-70E740481C1C}">
                  <a14:useLocalDpi xmlns:a14="http://schemas.microsoft.com/office/drawing/2010/main" val="0"/>
                </a:ext>
              </a:extLst>
            </a:blip>
            <a:srcRect l="5203" b="7686"/>
            <a:stretch>
              <a:fillRect/>
            </a:stretch>
          </p:blipFill>
          <p:spPr bwMode="auto">
            <a:xfrm>
              <a:off x="2897" y="1713"/>
              <a:ext cx="3316" cy="2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9858" name="Rectangle 7"/>
          <p:cNvSpPr>
            <a:spLocks noChangeArrowheads="1"/>
          </p:cNvSpPr>
          <p:nvPr/>
        </p:nvSpPr>
        <p:spPr bwMode="auto">
          <a:xfrm>
            <a:off x="0" y="3048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11.2.1 Standard ACLs </a:t>
            </a:r>
          </a:p>
        </p:txBody>
      </p:sp>
      <p:sp>
        <p:nvSpPr>
          <p:cNvPr id="249859" name="Oval 8"/>
          <p:cNvSpPr>
            <a:spLocks noChangeArrowheads="1"/>
          </p:cNvSpPr>
          <p:nvPr/>
        </p:nvSpPr>
        <p:spPr bwMode="auto">
          <a:xfrm>
            <a:off x="4419600" y="2895600"/>
            <a:ext cx="6096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ndParaRPr>
          </a:p>
        </p:txBody>
      </p:sp>
      <p:sp>
        <p:nvSpPr>
          <p:cNvPr id="24986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F49A9F9F-21CE-5448-9AA2-112B286A7A08}" type="slidenum">
              <a:rPr lang="en-US" altLang="zh-TW" sz="1400"/>
              <a:pPr/>
              <a:t>230</a:t>
            </a:fld>
            <a:endParaRPr lang="en-US" altLang="zh-TW" sz="140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05" name="Picture 4" descr="20051013103717"/>
          <p:cNvPicPr>
            <a:picLocks noChangeAspect="1" noChangeArrowheads="1"/>
          </p:cNvPicPr>
          <p:nvPr/>
        </p:nvPicPr>
        <p:blipFill>
          <a:blip r:embed="rId2">
            <a:extLst>
              <a:ext uri="{28A0092B-C50C-407E-A947-70E740481C1C}">
                <a14:useLocalDpi xmlns:a14="http://schemas.microsoft.com/office/drawing/2010/main" val="0"/>
              </a:ext>
            </a:extLst>
          </a:blip>
          <a:srcRect t="20050"/>
          <a:stretch>
            <a:fillRect/>
          </a:stretch>
        </p:blipFill>
        <p:spPr bwMode="auto">
          <a:xfrm>
            <a:off x="381000" y="0"/>
            <a:ext cx="7467600"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906" name="Rectangle 5"/>
          <p:cNvSpPr>
            <a:spLocks noChangeArrowheads="1"/>
          </p:cNvSpPr>
          <p:nvPr/>
        </p:nvSpPr>
        <p:spPr bwMode="auto">
          <a:xfrm>
            <a:off x="381000" y="3505200"/>
            <a:ext cx="8382000"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lang="en-US" altLang="zh-TW" sz="1600">
                <a:latin typeface="Arial" charset="0"/>
              </a:rPr>
              <a:t>The </a:t>
            </a:r>
            <a:r>
              <a:rPr lang="en-US" altLang="zh-TW" sz="1600" b="1">
                <a:latin typeface="Arial" charset="0"/>
              </a:rPr>
              <a:t>remark</a:t>
            </a:r>
            <a:r>
              <a:rPr lang="en-US" altLang="zh-TW" sz="1600">
                <a:latin typeface="Arial" charset="0"/>
              </a:rPr>
              <a:t> keyword makes the access list easier to understand. </a:t>
            </a:r>
          </a:p>
          <a:p>
            <a:pPr eaLnBrk="1" hangingPunct="1">
              <a:spcBef>
                <a:spcPct val="0"/>
              </a:spcBef>
            </a:pPr>
            <a:r>
              <a:rPr lang="en-US" altLang="zh-TW" sz="1600">
                <a:latin typeface="Arial" charset="0"/>
              </a:rPr>
              <a:t>Each remark is limited to 100 characters.  E.g., </a:t>
            </a:r>
          </a:p>
          <a:p>
            <a:pPr eaLnBrk="1" hangingPunct="1">
              <a:spcBef>
                <a:spcPct val="0"/>
              </a:spcBef>
              <a:buFontTx/>
              <a:buNone/>
            </a:pPr>
            <a:endParaRPr lang="en-US" altLang="zh-TW" sz="1600">
              <a:latin typeface="Arial" charset="0"/>
            </a:endParaRPr>
          </a:p>
          <a:p>
            <a:pPr>
              <a:spcBef>
                <a:spcPct val="0"/>
              </a:spcBef>
            </a:pPr>
            <a:r>
              <a:rPr lang="en-US" altLang="zh-TW" sz="1600">
                <a:latin typeface="Arial" charset="0"/>
              </a:rPr>
              <a:t>Router(config)#</a:t>
            </a:r>
            <a:r>
              <a:rPr lang="en-US" altLang="zh-TW" sz="1600" b="1">
                <a:latin typeface="Arial" charset="0"/>
              </a:rPr>
              <a:t>access-list 1 permit 171.69.2.88</a:t>
            </a:r>
            <a:r>
              <a:rPr lang="en-US" altLang="zh-TW" sz="1600">
                <a:latin typeface="Arial" charset="0"/>
              </a:rPr>
              <a:t> </a:t>
            </a:r>
          </a:p>
          <a:p>
            <a:pPr>
              <a:spcBef>
                <a:spcPct val="0"/>
              </a:spcBef>
              <a:buFontTx/>
              <a:buNone/>
            </a:pPr>
            <a:endParaRPr lang="en-US" altLang="zh-TW" sz="1600">
              <a:latin typeface="Arial" charset="0"/>
            </a:endParaRPr>
          </a:p>
          <a:p>
            <a:pPr>
              <a:spcBef>
                <a:spcPct val="0"/>
              </a:spcBef>
              <a:buFontTx/>
              <a:buNone/>
            </a:pPr>
            <a:r>
              <a:rPr lang="en-US" altLang="zh-TW" sz="1600">
                <a:latin typeface="Arial" charset="0"/>
              </a:rPr>
              <a:t>Can be written to</a:t>
            </a:r>
          </a:p>
          <a:p>
            <a:pPr>
              <a:spcBef>
                <a:spcPct val="0"/>
              </a:spcBef>
              <a:buFontTx/>
              <a:buNone/>
            </a:pPr>
            <a:endParaRPr lang="en-US" altLang="zh-TW" sz="1600">
              <a:latin typeface="Arial" charset="0"/>
            </a:endParaRPr>
          </a:p>
          <a:p>
            <a:pPr>
              <a:spcBef>
                <a:spcPct val="0"/>
              </a:spcBef>
            </a:pPr>
            <a:r>
              <a:rPr lang="en-US" altLang="zh-TW" sz="1600">
                <a:latin typeface="Arial" charset="0"/>
              </a:rPr>
              <a:t>Router(config)#</a:t>
            </a:r>
            <a:r>
              <a:rPr lang="en-US" altLang="zh-TW" sz="1600" b="1">
                <a:latin typeface="Arial" charset="0"/>
              </a:rPr>
              <a:t>access-list 1 remark </a:t>
            </a:r>
            <a:r>
              <a:rPr lang="en-US" altLang="zh-TW" sz="1600" b="1">
                <a:solidFill>
                  <a:srgbClr val="CC3300"/>
                </a:solidFill>
                <a:latin typeface="Arial" charset="0"/>
              </a:rPr>
              <a:t>Permit only Jones workstation through access-list 1</a:t>
            </a:r>
            <a:r>
              <a:rPr lang="en-US" altLang="zh-TW" sz="1600" b="1">
                <a:latin typeface="Arial" charset="0"/>
              </a:rPr>
              <a:t> permit 171.69.2.88 </a:t>
            </a:r>
            <a:endParaRPr lang="en-US" altLang="zh-TW" sz="1600">
              <a:latin typeface="Arial" charset="0"/>
            </a:endParaRPr>
          </a:p>
        </p:txBody>
      </p:sp>
      <p:sp>
        <p:nvSpPr>
          <p:cNvPr id="251907" name="Oval 6"/>
          <p:cNvSpPr>
            <a:spLocks noChangeArrowheads="1"/>
          </p:cNvSpPr>
          <p:nvPr/>
        </p:nvSpPr>
        <p:spPr bwMode="auto">
          <a:xfrm>
            <a:off x="1752600" y="2133600"/>
            <a:ext cx="6096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ndParaRPr>
          </a:p>
        </p:txBody>
      </p:sp>
      <p:sp>
        <p:nvSpPr>
          <p:cNvPr id="251908" name="Oval 7"/>
          <p:cNvSpPr>
            <a:spLocks noChangeArrowheads="1"/>
          </p:cNvSpPr>
          <p:nvPr/>
        </p:nvSpPr>
        <p:spPr bwMode="auto">
          <a:xfrm>
            <a:off x="2819400" y="1828800"/>
            <a:ext cx="1905000" cy="4572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ndParaRPr>
          </a:p>
        </p:txBody>
      </p:sp>
      <p:sp>
        <p:nvSpPr>
          <p:cNvPr id="25190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FF753A50-3B56-9340-A2B8-A3E47DB57C77}" type="slidenum">
              <a:rPr lang="en-US" altLang="zh-TW" sz="1400"/>
              <a:pPr/>
              <a:t>231</a:t>
            </a:fld>
            <a:endParaRPr lang="en-US" altLang="zh-TW" sz="140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929" name="Group 11"/>
          <p:cNvGrpSpPr>
            <a:grpSpLocks/>
          </p:cNvGrpSpPr>
          <p:nvPr/>
        </p:nvGrpSpPr>
        <p:grpSpPr bwMode="auto">
          <a:xfrm>
            <a:off x="0" y="1447800"/>
            <a:ext cx="9144000" cy="4244975"/>
            <a:chOff x="340" y="1278"/>
            <a:chExt cx="7056" cy="2152"/>
          </a:xfrm>
        </p:grpSpPr>
        <p:pic>
          <p:nvPicPr>
            <p:cNvPr id="252936" name="Picture 9" descr="20051013103728"/>
            <p:cNvPicPr>
              <a:picLocks noChangeAspect="1" noChangeArrowheads="1"/>
            </p:cNvPicPr>
            <p:nvPr/>
          </p:nvPicPr>
          <p:blipFill>
            <a:blip r:embed="rId2">
              <a:extLst>
                <a:ext uri="{28A0092B-C50C-407E-A947-70E740481C1C}">
                  <a14:useLocalDpi xmlns:a14="http://schemas.microsoft.com/office/drawing/2010/main" val="0"/>
                </a:ext>
              </a:extLst>
            </a:blip>
            <a:srcRect b="12866"/>
            <a:stretch>
              <a:fillRect/>
            </a:stretch>
          </p:blipFill>
          <p:spPr bwMode="auto">
            <a:xfrm>
              <a:off x="340" y="1344"/>
              <a:ext cx="3498" cy="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937" name="Picture 10" descr="20051013103746"/>
            <p:cNvPicPr>
              <a:picLocks noChangeAspect="1" noChangeArrowheads="1"/>
            </p:cNvPicPr>
            <p:nvPr/>
          </p:nvPicPr>
          <p:blipFill>
            <a:blip r:embed="rId3">
              <a:extLst>
                <a:ext uri="{28A0092B-C50C-407E-A947-70E740481C1C}">
                  <a14:useLocalDpi xmlns:a14="http://schemas.microsoft.com/office/drawing/2010/main" val="0"/>
                </a:ext>
              </a:extLst>
            </a:blip>
            <a:srcRect l="5203" b="12866"/>
            <a:stretch>
              <a:fillRect/>
            </a:stretch>
          </p:blipFill>
          <p:spPr bwMode="auto">
            <a:xfrm>
              <a:off x="2744" y="1344"/>
              <a:ext cx="3316" cy="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938" name="Picture 8" descr="20051013105900"/>
            <p:cNvPicPr>
              <a:picLocks noChangeAspect="1" noChangeArrowheads="1"/>
            </p:cNvPicPr>
            <p:nvPr/>
          </p:nvPicPr>
          <p:blipFill>
            <a:blip r:embed="rId4">
              <a:extLst>
                <a:ext uri="{28A0092B-C50C-407E-A947-70E740481C1C}">
                  <a14:useLocalDpi xmlns:a14="http://schemas.microsoft.com/office/drawing/2010/main" val="0"/>
                </a:ext>
              </a:extLst>
            </a:blip>
            <a:srcRect l="4994" b="16588"/>
            <a:stretch>
              <a:fillRect/>
            </a:stretch>
          </p:blipFill>
          <p:spPr bwMode="auto">
            <a:xfrm>
              <a:off x="3953" y="1278"/>
              <a:ext cx="3443" cy="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2930" name="Rectangle 12"/>
          <p:cNvSpPr>
            <a:spLocks noChangeArrowheads="1"/>
          </p:cNvSpPr>
          <p:nvPr/>
        </p:nvSpPr>
        <p:spPr bwMode="auto">
          <a:xfrm>
            <a:off x="0" y="3810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11.2.2 Extended ACLs </a:t>
            </a:r>
          </a:p>
        </p:txBody>
      </p:sp>
      <p:sp>
        <p:nvSpPr>
          <p:cNvPr id="252931" name="Oval 14"/>
          <p:cNvSpPr>
            <a:spLocks noChangeArrowheads="1"/>
          </p:cNvSpPr>
          <p:nvPr/>
        </p:nvSpPr>
        <p:spPr bwMode="auto">
          <a:xfrm>
            <a:off x="2209800" y="2438400"/>
            <a:ext cx="4572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ndParaRPr>
          </a:p>
        </p:txBody>
      </p:sp>
      <p:sp>
        <p:nvSpPr>
          <p:cNvPr id="252932" name="Oval 15"/>
          <p:cNvSpPr>
            <a:spLocks noChangeArrowheads="1"/>
          </p:cNvSpPr>
          <p:nvPr/>
        </p:nvSpPr>
        <p:spPr bwMode="auto">
          <a:xfrm>
            <a:off x="3581400" y="2438400"/>
            <a:ext cx="5334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ndParaRPr>
          </a:p>
        </p:txBody>
      </p:sp>
      <p:sp>
        <p:nvSpPr>
          <p:cNvPr id="252933" name="Oval 16"/>
          <p:cNvSpPr>
            <a:spLocks noChangeArrowheads="1"/>
          </p:cNvSpPr>
          <p:nvPr/>
        </p:nvSpPr>
        <p:spPr bwMode="auto">
          <a:xfrm>
            <a:off x="5257800" y="2514600"/>
            <a:ext cx="457200" cy="3048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ndParaRPr>
          </a:p>
        </p:txBody>
      </p:sp>
      <p:sp>
        <p:nvSpPr>
          <p:cNvPr id="252934" name="Oval 17"/>
          <p:cNvSpPr>
            <a:spLocks noChangeArrowheads="1"/>
          </p:cNvSpPr>
          <p:nvPr/>
        </p:nvSpPr>
        <p:spPr bwMode="auto">
          <a:xfrm>
            <a:off x="5257800" y="2819400"/>
            <a:ext cx="381000" cy="2286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ndParaRPr>
          </a:p>
        </p:txBody>
      </p:sp>
      <p:sp>
        <p:nvSpPr>
          <p:cNvPr id="25293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ED6DDE52-D2BA-C849-8BAB-F37EAEBEEA94}" type="slidenum">
              <a:rPr lang="en-US" altLang="zh-TW" sz="1400"/>
              <a:pPr/>
              <a:t>232</a:t>
            </a:fld>
            <a:endParaRPr lang="en-US" altLang="zh-TW" sz="140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1" name="Picture 1"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71450"/>
            <a:ext cx="9144000" cy="651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088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5783A03B-214F-7447-8764-9D246010FEEF}" type="slidenum">
              <a:rPr lang="en-US" altLang="zh-TW" sz="1400"/>
              <a:pPr/>
              <a:t>233</a:t>
            </a:fld>
            <a:endParaRPr lang="en-US" altLang="zh-TW" sz="140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3" name="Picture 4" descr="200510131037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0"/>
            <a:ext cx="7696200" cy="526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954" name="Rectangle 5"/>
          <p:cNvSpPr>
            <a:spLocks noChangeArrowheads="1"/>
          </p:cNvSpPr>
          <p:nvPr/>
        </p:nvSpPr>
        <p:spPr bwMode="auto">
          <a:xfrm>
            <a:off x="381000" y="228600"/>
            <a:ext cx="73914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600">
                <a:latin typeface="Arial" charset="0"/>
              </a:rPr>
              <a:t>Extended ACLs check:</a:t>
            </a:r>
          </a:p>
          <a:p>
            <a:pPr lvl="1" eaLnBrk="1" hangingPunct="1">
              <a:spcBef>
                <a:spcPct val="0"/>
              </a:spcBef>
              <a:buFont typeface="Arial" charset="0"/>
              <a:buChar char="•"/>
            </a:pPr>
            <a:r>
              <a:rPr lang="en-US" altLang="zh-TW" sz="1600" u="sng">
                <a:latin typeface="Arial" charset="0"/>
              </a:rPr>
              <a:t>source addresses </a:t>
            </a:r>
          </a:p>
          <a:p>
            <a:pPr lvl="1" eaLnBrk="1" hangingPunct="1">
              <a:spcBef>
                <a:spcPct val="0"/>
              </a:spcBef>
              <a:buFont typeface="Arial" charset="0"/>
              <a:buChar char="•"/>
            </a:pPr>
            <a:r>
              <a:rPr lang="en-US" altLang="zh-TW" sz="1600" u="sng">
                <a:latin typeface="Arial" charset="0"/>
              </a:rPr>
              <a:t>destination addresses </a:t>
            </a:r>
          </a:p>
          <a:p>
            <a:pPr lvl="1" eaLnBrk="1" hangingPunct="1">
              <a:spcBef>
                <a:spcPct val="0"/>
              </a:spcBef>
              <a:buFont typeface="Arial" charset="0"/>
              <a:buChar char="•"/>
            </a:pPr>
            <a:r>
              <a:rPr lang="en-US" altLang="zh-TW" sz="1600" u="sng">
                <a:latin typeface="Arial" charset="0"/>
              </a:rPr>
              <a:t>protocols </a:t>
            </a:r>
          </a:p>
          <a:p>
            <a:pPr lvl="1" eaLnBrk="1" hangingPunct="1">
              <a:spcBef>
                <a:spcPct val="0"/>
              </a:spcBef>
              <a:buFont typeface="Arial" charset="0"/>
              <a:buChar char="•"/>
            </a:pPr>
            <a:r>
              <a:rPr lang="en-US" altLang="zh-TW" sz="1600" u="sng">
                <a:latin typeface="Arial" charset="0"/>
              </a:rPr>
              <a:t>port numbers.</a:t>
            </a:r>
            <a:r>
              <a:rPr lang="en-US" altLang="zh-TW" sz="1600">
                <a:latin typeface="Arial" charset="0"/>
              </a:rPr>
              <a:t> </a:t>
            </a:r>
          </a:p>
          <a:p>
            <a:pPr eaLnBrk="1" hangingPunct="1">
              <a:spcBef>
                <a:spcPct val="0"/>
              </a:spcBef>
              <a:buFontTx/>
              <a:buNone/>
            </a:pPr>
            <a:r>
              <a:rPr lang="en-US" altLang="zh-TW" sz="1600">
                <a:latin typeface="Arial" charset="0"/>
              </a:rPr>
              <a:t>So, e.g., an extended ACL can simultaneously allow e-mail traffic from Fa0/0 to specific S0/0 destinations and deny file transfers and Web browsing. </a:t>
            </a:r>
          </a:p>
        </p:txBody>
      </p:sp>
      <p:sp>
        <p:nvSpPr>
          <p:cNvPr id="253955" name="Text Box 6"/>
          <p:cNvSpPr txBox="1">
            <a:spLocks noChangeArrowheads="1"/>
          </p:cNvSpPr>
          <p:nvPr/>
        </p:nvSpPr>
        <p:spPr bwMode="auto">
          <a:xfrm>
            <a:off x="2667000" y="3276600"/>
            <a:ext cx="5164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600" b="1">
                <a:solidFill>
                  <a:srgbClr val="CC3300"/>
                </a:solidFill>
                <a:latin typeface="Arial" charset="0"/>
              </a:rPr>
              <a:t>Protocol,  src IP,    src mask,  dest ip, operator, port</a:t>
            </a:r>
          </a:p>
        </p:txBody>
      </p:sp>
      <p:sp>
        <p:nvSpPr>
          <p:cNvPr id="253956" name="Line 7"/>
          <p:cNvSpPr>
            <a:spLocks noChangeShapeType="1"/>
          </p:cNvSpPr>
          <p:nvPr/>
        </p:nvSpPr>
        <p:spPr bwMode="auto">
          <a:xfrm>
            <a:off x="3200400" y="3048000"/>
            <a:ext cx="0" cy="304800"/>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957" name="Line 8"/>
          <p:cNvSpPr>
            <a:spLocks noChangeShapeType="1"/>
          </p:cNvSpPr>
          <p:nvPr/>
        </p:nvSpPr>
        <p:spPr bwMode="auto">
          <a:xfrm flipH="1">
            <a:off x="3962400" y="3048000"/>
            <a:ext cx="0" cy="304800"/>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958" name="Line 9"/>
          <p:cNvSpPr>
            <a:spLocks noChangeShapeType="1"/>
          </p:cNvSpPr>
          <p:nvPr/>
        </p:nvSpPr>
        <p:spPr bwMode="auto">
          <a:xfrm flipH="1">
            <a:off x="4953000" y="3048000"/>
            <a:ext cx="0" cy="304800"/>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959" name="Line 10"/>
          <p:cNvSpPr>
            <a:spLocks noChangeShapeType="1"/>
          </p:cNvSpPr>
          <p:nvPr/>
        </p:nvSpPr>
        <p:spPr bwMode="auto">
          <a:xfrm flipH="1">
            <a:off x="6096000" y="3048000"/>
            <a:ext cx="0" cy="304800"/>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960" name="Line 11"/>
          <p:cNvSpPr>
            <a:spLocks noChangeShapeType="1"/>
          </p:cNvSpPr>
          <p:nvPr/>
        </p:nvSpPr>
        <p:spPr bwMode="auto">
          <a:xfrm flipH="1">
            <a:off x="6477000" y="3048000"/>
            <a:ext cx="0" cy="304800"/>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961" name="Line 12"/>
          <p:cNvSpPr>
            <a:spLocks noChangeShapeType="1"/>
          </p:cNvSpPr>
          <p:nvPr/>
        </p:nvSpPr>
        <p:spPr bwMode="auto">
          <a:xfrm>
            <a:off x="7315200" y="3124200"/>
            <a:ext cx="228600" cy="228600"/>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96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DD4EFEE2-34F2-D64C-8CD4-F8FFDEF583C1}" type="slidenum">
              <a:rPr lang="en-US" altLang="zh-TW" sz="1400"/>
              <a:pPr/>
              <a:t>234</a:t>
            </a:fld>
            <a:endParaRPr lang="en-US" altLang="zh-TW" sz="140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977" name="Picture 4" descr="200510131037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500063"/>
            <a:ext cx="8675687" cy="593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97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BB8CBDA9-05AE-C744-BF99-FE71035CE0EA}" type="slidenum">
              <a:rPr lang="en-US" altLang="zh-TW" sz="1400"/>
              <a:pPr/>
              <a:t>235</a:t>
            </a:fld>
            <a:endParaRPr lang="en-US" altLang="zh-TW" sz="140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1" name="Picture 4" descr="200510131038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6096000"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2" name="Picture 5" descr="20051013103806"/>
          <p:cNvPicPr>
            <a:picLocks noChangeAspect="1" noChangeArrowheads="1"/>
          </p:cNvPicPr>
          <p:nvPr/>
        </p:nvPicPr>
        <p:blipFill>
          <a:blip r:embed="rId3">
            <a:extLst>
              <a:ext uri="{28A0092B-C50C-407E-A947-70E740481C1C}">
                <a14:useLocalDpi xmlns:a14="http://schemas.microsoft.com/office/drawing/2010/main" val="0"/>
              </a:ext>
            </a:extLst>
          </a:blip>
          <a:srcRect t="50197" b="29280"/>
          <a:stretch>
            <a:fillRect/>
          </a:stretch>
        </p:blipFill>
        <p:spPr bwMode="auto">
          <a:xfrm>
            <a:off x="304800" y="5638800"/>
            <a:ext cx="6248400"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03" name="Text Box 6"/>
          <p:cNvSpPr txBox="1">
            <a:spLocks noChangeArrowheads="1"/>
          </p:cNvSpPr>
          <p:nvPr/>
        </p:nvSpPr>
        <p:spPr bwMode="auto">
          <a:xfrm>
            <a:off x="3429000" y="5943600"/>
            <a:ext cx="1143000" cy="3365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600">
                <a:latin typeface="Arial" charset="0"/>
              </a:rPr>
              <a:t>test</a:t>
            </a:r>
          </a:p>
        </p:txBody>
      </p:sp>
      <p:sp>
        <p:nvSpPr>
          <p:cNvPr id="256004" name="Rectangle 7"/>
          <p:cNvSpPr>
            <a:spLocks noChangeArrowheads="1"/>
          </p:cNvSpPr>
          <p:nvPr/>
        </p:nvSpPr>
        <p:spPr bwMode="auto">
          <a:xfrm>
            <a:off x="0" y="2286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11.2.3 Named ACLs </a:t>
            </a:r>
          </a:p>
        </p:txBody>
      </p:sp>
      <p:sp>
        <p:nvSpPr>
          <p:cNvPr id="256005" name="Rectangle 8"/>
          <p:cNvSpPr>
            <a:spLocks noChangeArrowheads="1"/>
          </p:cNvSpPr>
          <p:nvPr/>
        </p:nvSpPr>
        <p:spPr bwMode="auto">
          <a:xfrm>
            <a:off x="0" y="609600"/>
            <a:ext cx="9144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600">
                <a:latin typeface="Arial" charset="0"/>
              </a:rPr>
              <a:t>Named ACLs allow </a:t>
            </a:r>
            <a:r>
              <a:rPr lang="en-US" altLang="zh-TW" sz="1600" u="sng">
                <a:latin typeface="Arial" charset="0"/>
              </a:rPr>
              <a:t>standard </a:t>
            </a:r>
            <a:r>
              <a:rPr lang="en-US" altLang="zh-TW" sz="1600">
                <a:latin typeface="Arial" charset="0"/>
              </a:rPr>
              <a:t>and </a:t>
            </a:r>
            <a:r>
              <a:rPr lang="en-US" altLang="zh-TW" sz="1600" u="sng">
                <a:latin typeface="Arial" charset="0"/>
              </a:rPr>
              <a:t>extended </a:t>
            </a:r>
            <a:r>
              <a:rPr lang="en-US" altLang="zh-TW" sz="1600">
                <a:latin typeface="Arial" charset="0"/>
              </a:rPr>
              <a:t>ACLs to be given names instead of numbers. </a:t>
            </a:r>
          </a:p>
        </p:txBody>
      </p:sp>
      <p:sp>
        <p:nvSpPr>
          <p:cNvPr id="25600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0BB6220B-F9DB-904E-A912-08357F708205}" type="slidenum">
              <a:rPr lang="en-US" altLang="zh-TW" sz="1400"/>
              <a:pPr/>
              <a:t>236</a:t>
            </a:fld>
            <a:endParaRPr lang="en-US" altLang="zh-TW" sz="140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Rectangle 2"/>
          <p:cNvSpPr>
            <a:spLocks noChangeArrowheads="1"/>
          </p:cNvSpPr>
          <p:nvPr/>
        </p:nvSpPr>
        <p:spPr bwMode="auto">
          <a:xfrm>
            <a:off x="0" y="457200"/>
            <a:ext cx="9144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600">
                <a:latin typeface="Arial" charset="0"/>
              </a:rPr>
              <a:t>Advantages that are provided by a named access list: </a:t>
            </a:r>
          </a:p>
          <a:p>
            <a:pPr lvl="1">
              <a:spcBef>
                <a:spcPct val="0"/>
              </a:spcBef>
              <a:buFont typeface="Arial" charset="0"/>
              <a:buChar char="•"/>
            </a:pPr>
            <a:r>
              <a:rPr lang="en-US" altLang="zh-TW" sz="1600" u="sng">
                <a:latin typeface="Arial" charset="0"/>
              </a:rPr>
              <a:t>Alphanumeric names can be used to identify ACLs. </a:t>
            </a:r>
          </a:p>
          <a:p>
            <a:pPr lvl="1">
              <a:spcBef>
                <a:spcPct val="0"/>
              </a:spcBef>
              <a:buFont typeface="Arial" charset="0"/>
              <a:buChar char="•"/>
            </a:pPr>
            <a:r>
              <a:rPr lang="en-US" altLang="zh-TW" sz="1600" u="sng">
                <a:latin typeface="Arial" charset="0"/>
              </a:rPr>
              <a:t>The IOS does not limit the number of named ACLs that can be configured.</a:t>
            </a:r>
          </a:p>
          <a:p>
            <a:pPr lvl="1">
              <a:spcBef>
                <a:spcPct val="0"/>
              </a:spcBef>
              <a:buFont typeface="Arial" charset="0"/>
              <a:buChar char="•"/>
            </a:pPr>
            <a:r>
              <a:rPr lang="en-US" altLang="zh-TW" sz="1600" u="sng">
                <a:latin typeface="Arial" charset="0"/>
              </a:rPr>
              <a:t>Named ACLs provide the ability to modify ACLs without deletion and reconfiguration</a:t>
            </a:r>
            <a:r>
              <a:rPr lang="en-US" altLang="zh-TW" sz="1600">
                <a:latin typeface="Arial" charset="0"/>
              </a:rPr>
              <a:t>. However, a named access list will only allow for statements to be inserted at the end of a list.</a:t>
            </a:r>
          </a:p>
          <a:p>
            <a:pPr lvl="1">
              <a:spcBef>
                <a:spcPct val="0"/>
              </a:spcBef>
              <a:buFont typeface="Arial" charset="0"/>
              <a:buChar char="•"/>
            </a:pPr>
            <a:endParaRPr lang="en-US" altLang="zh-TW" sz="1600">
              <a:latin typeface="Arial" charset="0"/>
            </a:endParaRPr>
          </a:p>
          <a:p>
            <a:pPr>
              <a:spcBef>
                <a:spcPct val="0"/>
              </a:spcBef>
              <a:buFontTx/>
              <a:buNone/>
            </a:pPr>
            <a:endParaRPr lang="en-US" altLang="zh-TW" sz="1600">
              <a:latin typeface="Arial" charset="0"/>
            </a:endParaRPr>
          </a:p>
        </p:txBody>
      </p:sp>
      <p:sp>
        <p:nvSpPr>
          <p:cNvPr id="257026" name="Rectangle 3"/>
          <p:cNvSpPr>
            <a:spLocks noChangeArrowheads="1"/>
          </p:cNvSpPr>
          <p:nvPr/>
        </p:nvSpPr>
        <p:spPr bwMode="auto">
          <a:xfrm>
            <a:off x="0" y="1905000"/>
            <a:ext cx="9144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600">
                <a:latin typeface="Arial" charset="0"/>
              </a:rPr>
              <a:t>Named ACLs are not compatible with Cisco IOS releases prior to Release 11.2 </a:t>
            </a:r>
          </a:p>
        </p:txBody>
      </p:sp>
      <p:sp>
        <p:nvSpPr>
          <p:cNvPr id="257027" name="Rectangle 4"/>
          <p:cNvSpPr>
            <a:spLocks noChangeArrowheads="1"/>
          </p:cNvSpPr>
          <p:nvPr/>
        </p:nvSpPr>
        <p:spPr bwMode="auto">
          <a:xfrm>
            <a:off x="0" y="2286000"/>
            <a:ext cx="9144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600">
                <a:latin typeface="Arial" charset="0"/>
              </a:rPr>
              <a:t>The same name may not be used for multiple ACLs. </a:t>
            </a:r>
          </a:p>
          <a:p>
            <a:pPr lvl="1" eaLnBrk="1" hangingPunct="1">
              <a:spcBef>
                <a:spcPct val="0"/>
              </a:spcBef>
              <a:buFont typeface="Arial" charset="0"/>
              <a:buChar char="•"/>
            </a:pPr>
            <a:r>
              <a:rPr lang="en-US" altLang="zh-TW" sz="1600">
                <a:latin typeface="Arial" charset="0"/>
              </a:rPr>
              <a:t>E.g., it is not permissible to specify both a standard and extended ACL named George. </a:t>
            </a:r>
          </a:p>
        </p:txBody>
      </p:sp>
      <p:pic>
        <p:nvPicPr>
          <p:cNvPr id="257028" name="Picture 5" descr="20051013103812"/>
          <p:cNvPicPr>
            <a:picLocks noChangeAspect="1" noChangeArrowheads="1"/>
          </p:cNvPicPr>
          <p:nvPr/>
        </p:nvPicPr>
        <p:blipFill>
          <a:blip r:embed="rId2">
            <a:extLst>
              <a:ext uri="{28A0092B-C50C-407E-A947-70E740481C1C}">
                <a14:useLocalDpi xmlns:a14="http://schemas.microsoft.com/office/drawing/2010/main" val="0"/>
              </a:ext>
            </a:extLst>
          </a:blip>
          <a:srcRect b="30075"/>
          <a:stretch>
            <a:fillRect/>
          </a:stretch>
        </p:blipFill>
        <p:spPr bwMode="auto">
          <a:xfrm>
            <a:off x="0" y="3057525"/>
            <a:ext cx="6934200"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029" name="Picture 6" descr="20051013103813"/>
          <p:cNvPicPr>
            <a:picLocks noChangeAspect="1" noChangeArrowheads="1"/>
          </p:cNvPicPr>
          <p:nvPr/>
        </p:nvPicPr>
        <p:blipFill>
          <a:blip r:embed="rId3">
            <a:extLst>
              <a:ext uri="{28A0092B-C50C-407E-A947-70E740481C1C}">
                <a14:useLocalDpi xmlns:a14="http://schemas.microsoft.com/office/drawing/2010/main" val="0"/>
              </a:ext>
            </a:extLst>
          </a:blip>
          <a:srcRect b="43860"/>
          <a:stretch>
            <a:fillRect/>
          </a:stretch>
        </p:blipFill>
        <p:spPr bwMode="auto">
          <a:xfrm>
            <a:off x="1143000" y="3886200"/>
            <a:ext cx="7010400" cy="269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3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34272D7C-4C32-3843-BA7C-BE283BC4C6BC}" type="slidenum">
              <a:rPr lang="en-US" altLang="zh-TW" sz="1400"/>
              <a:pPr/>
              <a:t>237</a:t>
            </a:fld>
            <a:endParaRPr lang="en-US" altLang="zh-TW" sz="140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049" name="Picture 4" descr="200510131038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366838"/>
            <a:ext cx="7304087" cy="499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8050" name="Rectangle 5"/>
          <p:cNvSpPr>
            <a:spLocks noChangeArrowheads="1"/>
          </p:cNvSpPr>
          <p:nvPr/>
        </p:nvSpPr>
        <p:spPr bwMode="auto">
          <a:xfrm>
            <a:off x="838200" y="3124200"/>
            <a:ext cx="5791200" cy="18288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en-US" sz="1800">
              <a:latin typeface="Arial" charset="0"/>
            </a:endParaRPr>
          </a:p>
        </p:txBody>
      </p:sp>
      <p:sp>
        <p:nvSpPr>
          <p:cNvPr id="258051"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C138076D-6959-814B-A97C-D3FA91748760}" type="slidenum">
              <a:rPr lang="en-US" altLang="zh-TW" sz="1400"/>
              <a:pPr/>
              <a:t>238</a:t>
            </a:fld>
            <a:endParaRPr lang="en-US" altLang="zh-TW" sz="140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073" name="Picture 4" descr="20051013104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987675"/>
            <a:ext cx="5486400"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074" name="Rectangle 5"/>
          <p:cNvSpPr>
            <a:spLocks noChangeArrowheads="1"/>
          </p:cNvSpPr>
          <p:nvPr/>
        </p:nvSpPr>
        <p:spPr bwMode="auto">
          <a:xfrm>
            <a:off x="0" y="3048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11.2.4 Placing ACLs </a:t>
            </a:r>
          </a:p>
        </p:txBody>
      </p:sp>
      <p:sp>
        <p:nvSpPr>
          <p:cNvPr id="259075" name="Rectangle 6"/>
          <p:cNvSpPr>
            <a:spLocks noChangeArrowheads="1"/>
          </p:cNvSpPr>
          <p:nvPr/>
        </p:nvSpPr>
        <p:spPr bwMode="auto">
          <a:xfrm>
            <a:off x="0" y="838200"/>
            <a:ext cx="9144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600">
                <a:latin typeface="Arial" charset="0"/>
              </a:rPr>
              <a:t>Proper ACL placement will filter traffic and make the network more efficient. </a:t>
            </a:r>
          </a:p>
          <a:p>
            <a:pPr eaLnBrk="1" hangingPunct="1">
              <a:spcBef>
                <a:spcPct val="0"/>
              </a:spcBef>
              <a:buFontTx/>
              <a:buNone/>
            </a:pPr>
            <a:r>
              <a:rPr lang="en-US" altLang="zh-TW" sz="1600">
                <a:latin typeface="Arial" charset="0"/>
              </a:rPr>
              <a:t>The ACL should be placed where it has the greatest impact on efficiency. </a:t>
            </a:r>
          </a:p>
        </p:txBody>
      </p:sp>
      <p:sp>
        <p:nvSpPr>
          <p:cNvPr id="259076" name="Rectangle 7"/>
          <p:cNvSpPr>
            <a:spLocks noChangeArrowheads="1"/>
          </p:cNvSpPr>
          <p:nvPr/>
        </p:nvSpPr>
        <p:spPr bwMode="auto">
          <a:xfrm>
            <a:off x="0" y="1524000"/>
            <a:ext cx="91440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600">
                <a:latin typeface="Arial" charset="0"/>
              </a:rPr>
              <a:t>The general rule is: </a:t>
            </a:r>
          </a:p>
          <a:p>
            <a:pPr eaLnBrk="1" hangingPunct="1">
              <a:spcBef>
                <a:spcPct val="0"/>
              </a:spcBef>
              <a:buFontTx/>
              <a:buNone/>
            </a:pPr>
            <a:r>
              <a:rPr lang="en-US" altLang="zh-TW" sz="1600" b="1" i="1">
                <a:latin typeface="Arial" charset="0"/>
              </a:rPr>
              <a:t>1. Put the extended ACLs as close as possible to the source of the traffic denied. </a:t>
            </a:r>
          </a:p>
          <a:p>
            <a:pPr eaLnBrk="1" hangingPunct="1">
              <a:spcBef>
                <a:spcPct val="0"/>
              </a:spcBef>
              <a:buFontTx/>
              <a:buNone/>
            </a:pPr>
            <a:r>
              <a:rPr lang="en-US" altLang="zh-TW" sz="1600" b="1" i="1">
                <a:latin typeface="Arial" charset="0"/>
              </a:rPr>
              <a:t>2. Standard ACLs do not specify destination addresses, so they should be placed as close to the destination as possible. </a:t>
            </a:r>
          </a:p>
          <a:p>
            <a:pPr eaLnBrk="1" hangingPunct="1">
              <a:spcBef>
                <a:spcPct val="0"/>
              </a:spcBef>
              <a:buFontTx/>
              <a:buNone/>
            </a:pPr>
            <a:r>
              <a:rPr lang="en-US" altLang="zh-TW" sz="1600">
                <a:latin typeface="Arial" charset="0"/>
              </a:rPr>
              <a:t>E.g., a standard ACL should be placed on Fa0/0 of Router D to prevent traffic from Router A </a:t>
            </a:r>
          </a:p>
        </p:txBody>
      </p:sp>
      <p:sp>
        <p:nvSpPr>
          <p:cNvPr id="259077" name="Rectangle 8"/>
          <p:cNvSpPr>
            <a:spLocks noChangeArrowheads="1"/>
          </p:cNvSpPr>
          <p:nvPr/>
        </p:nvSpPr>
        <p:spPr bwMode="auto">
          <a:xfrm>
            <a:off x="5867400" y="3124200"/>
            <a:ext cx="31242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600" dirty="0">
                <a:latin typeface="Arial" charset="0"/>
              </a:rPr>
              <a:t>The administrator wants to deny Telnet traffic from the LAN A to LAN D. </a:t>
            </a:r>
          </a:p>
          <a:p>
            <a:pPr eaLnBrk="1" hangingPunct="1">
              <a:spcBef>
                <a:spcPct val="0"/>
              </a:spcBef>
              <a:buFontTx/>
              <a:buNone/>
            </a:pPr>
            <a:r>
              <a:rPr lang="en-US" altLang="zh-TW" sz="1600" dirty="0">
                <a:solidFill>
                  <a:srgbClr val="FF0000"/>
                </a:solidFill>
                <a:latin typeface="Arial" charset="0"/>
              </a:rPr>
              <a:t>Place this extended ACL in Router A. </a:t>
            </a:r>
          </a:p>
          <a:p>
            <a:pPr eaLnBrk="1" hangingPunct="1">
              <a:spcBef>
                <a:spcPct val="0"/>
              </a:spcBef>
              <a:buFontTx/>
              <a:buNone/>
            </a:pPr>
            <a:r>
              <a:rPr lang="en-US" altLang="zh-TW" sz="1600" dirty="0">
                <a:latin typeface="Arial" charset="0"/>
              </a:rPr>
              <a:t>Then, packets do not have to cross the Router A, B, C and D. </a:t>
            </a:r>
          </a:p>
        </p:txBody>
      </p:sp>
      <p:sp>
        <p:nvSpPr>
          <p:cNvPr id="259078" name="Text Box 9"/>
          <p:cNvSpPr txBox="1">
            <a:spLocks noChangeArrowheads="1"/>
          </p:cNvSpPr>
          <p:nvPr/>
        </p:nvSpPr>
        <p:spPr bwMode="auto">
          <a:xfrm>
            <a:off x="1508125" y="5522913"/>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LAN A</a:t>
            </a:r>
          </a:p>
        </p:txBody>
      </p:sp>
      <p:sp>
        <p:nvSpPr>
          <p:cNvPr id="259079" name="Text Box 10"/>
          <p:cNvSpPr txBox="1">
            <a:spLocks noChangeArrowheads="1"/>
          </p:cNvSpPr>
          <p:nvPr/>
        </p:nvSpPr>
        <p:spPr bwMode="auto">
          <a:xfrm>
            <a:off x="3733800" y="6096000"/>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LAN D</a:t>
            </a:r>
          </a:p>
        </p:txBody>
      </p:sp>
      <p:sp>
        <p:nvSpPr>
          <p:cNvPr id="259080" name="Text Box 11"/>
          <p:cNvSpPr txBox="1">
            <a:spLocks noChangeArrowheads="1"/>
          </p:cNvSpPr>
          <p:nvPr/>
        </p:nvSpPr>
        <p:spPr bwMode="auto">
          <a:xfrm>
            <a:off x="1524000" y="4724400"/>
            <a:ext cx="1962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1400" dirty="0">
                <a:solidFill>
                  <a:srgbClr val="FF0000"/>
                </a:solidFill>
                <a:latin typeface="Arial" charset="0"/>
              </a:rPr>
              <a:t>Block telnet traffic to D</a:t>
            </a:r>
          </a:p>
        </p:txBody>
      </p:sp>
      <p:sp>
        <p:nvSpPr>
          <p:cNvPr id="259081"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B4C14FBF-A362-3C4D-A348-CA7E9A528354}" type="slidenum">
              <a:rPr lang="en-US" altLang="zh-TW" sz="1400"/>
              <a:pPr/>
              <a:t>239</a:t>
            </a:fld>
            <a:endParaRPr lang="en-US" altLang="zh-TW"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descr="SP32-8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57200"/>
            <a:ext cx="695007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8" name="Picture 3" descr="SP32-84"/>
          <p:cNvPicPr>
            <a:picLocks noChangeAspect="1" noChangeArrowheads="1"/>
          </p:cNvPicPr>
          <p:nvPr/>
        </p:nvPicPr>
        <p:blipFill>
          <a:blip r:embed="rId3">
            <a:extLst>
              <a:ext uri="{28A0092B-C50C-407E-A947-70E740481C1C}">
                <a14:useLocalDpi xmlns:a14="http://schemas.microsoft.com/office/drawing/2010/main" val="0"/>
              </a:ext>
            </a:extLst>
          </a:blip>
          <a:srcRect t="37302" b="40475"/>
          <a:stretch>
            <a:fillRect/>
          </a:stretch>
        </p:blipFill>
        <p:spPr bwMode="auto">
          <a:xfrm>
            <a:off x="1295400" y="5334000"/>
            <a:ext cx="70866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4"/>
          <p:cNvSpPr>
            <a:spLocks noChangeArrowheads="1"/>
          </p:cNvSpPr>
          <p:nvPr/>
        </p:nvSpPr>
        <p:spPr bwMode="auto">
          <a:xfrm>
            <a:off x="228600" y="228600"/>
            <a:ext cx="2640013"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200">
                <a:latin typeface="Helvetica" charset="0"/>
                <a:ea typeface="ＭＳ Ｐゴシック" charset="-128"/>
              </a:rPr>
              <a:t>2.1.3 R</a:t>
            </a:r>
            <a:r>
              <a:rPr kumimoji="0" lang="en-US" altLang="en-US" sz="1300">
                <a:latin typeface="Arial" charset="0"/>
                <a:ea typeface="ＭＳ Ｐゴシック" charset="-128"/>
              </a:rPr>
              <a:t>outer user interface modes</a:t>
            </a:r>
          </a:p>
        </p:txBody>
      </p:sp>
      <p:sp>
        <p:nvSpPr>
          <p:cNvPr id="3994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0AE2FE68-2B29-4648-A518-E56EF8AC0E4D}" type="slidenum">
              <a:rPr lang="en-US" altLang="zh-TW" sz="1400"/>
              <a:pPr/>
              <a:t>24</a:t>
            </a:fld>
            <a:endParaRPr lang="en-US" altLang="zh-TW" sz="140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097" name="Picture 4" descr="200510131040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5753100"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098" name="Rectangle 5"/>
          <p:cNvSpPr>
            <a:spLocks noChangeArrowheads="1"/>
          </p:cNvSpPr>
          <p:nvPr/>
        </p:nvSpPr>
        <p:spPr bwMode="auto">
          <a:xfrm>
            <a:off x="0" y="5181600"/>
            <a:ext cx="91440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lang="en-US" altLang="zh-TW" sz="1600">
              <a:latin typeface="Arial" charset="0"/>
            </a:endParaRPr>
          </a:p>
          <a:p>
            <a:pPr>
              <a:spcBef>
                <a:spcPct val="0"/>
              </a:spcBef>
            </a:pPr>
            <a:r>
              <a:rPr lang="en-US" altLang="zh-TW" sz="1600">
                <a:latin typeface="Arial" charset="0"/>
              </a:rPr>
              <a:t>Only numbered access lists can be applied to virtual lines. </a:t>
            </a:r>
          </a:p>
          <a:p>
            <a:pPr>
              <a:spcBef>
                <a:spcPct val="0"/>
              </a:spcBef>
            </a:pPr>
            <a:r>
              <a:rPr lang="en-US" altLang="zh-TW" sz="1600">
                <a:latin typeface="Arial" charset="0"/>
              </a:rPr>
              <a:t>Identical restrictions should be set on all the virtual terminal lines, because a user can attempt to connect to any of them.</a:t>
            </a:r>
          </a:p>
          <a:p>
            <a:pPr>
              <a:spcBef>
                <a:spcPct val="0"/>
              </a:spcBef>
              <a:buFontTx/>
              <a:buNone/>
            </a:pPr>
            <a:endParaRPr lang="en-US" altLang="zh-TW" sz="1600">
              <a:latin typeface="Arial" charset="0"/>
            </a:endParaRPr>
          </a:p>
        </p:txBody>
      </p:sp>
      <p:sp>
        <p:nvSpPr>
          <p:cNvPr id="260099" name="Rectangle 6"/>
          <p:cNvSpPr>
            <a:spLocks noChangeArrowheads="1"/>
          </p:cNvSpPr>
          <p:nvPr/>
        </p:nvSpPr>
        <p:spPr bwMode="auto">
          <a:xfrm>
            <a:off x="-76200" y="3810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11.2.6 Restricting virtual terminal access </a:t>
            </a:r>
          </a:p>
        </p:txBody>
      </p:sp>
      <p:sp>
        <p:nvSpPr>
          <p:cNvPr id="26010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2240497D-3D55-654F-8304-737B8A53027A}" type="slidenum">
              <a:rPr lang="en-US" altLang="zh-TW" sz="1400"/>
              <a:pPr/>
              <a:t>240</a:t>
            </a:fld>
            <a:endParaRPr lang="en-US" altLang="zh-TW"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2" descr="SP32-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14400"/>
            <a:ext cx="8077200"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Rectangle 3"/>
          <p:cNvSpPr>
            <a:spLocks noChangeArrowheads="1"/>
          </p:cNvSpPr>
          <p:nvPr/>
        </p:nvSpPr>
        <p:spPr bwMode="auto">
          <a:xfrm>
            <a:off x="304800" y="304800"/>
            <a:ext cx="2611438"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200">
                <a:latin typeface="Helvetica" charset="0"/>
                <a:ea typeface="ＭＳ Ｐゴシック" charset="-128"/>
              </a:rPr>
              <a:t>2.1.4 C</a:t>
            </a:r>
            <a:r>
              <a:rPr kumimoji="0" lang="en-US" altLang="en-US" sz="1300">
                <a:latin typeface="Arial" charset="0"/>
                <a:ea typeface="ＭＳ Ｐゴシック" charset="-128"/>
              </a:rPr>
              <a:t>isco IOS software features</a:t>
            </a:r>
          </a:p>
        </p:txBody>
      </p:sp>
      <p:sp>
        <p:nvSpPr>
          <p:cNvPr id="40963" name="Text Box 4"/>
          <p:cNvSpPr txBox="1">
            <a:spLocks noChangeArrowheads="1"/>
          </p:cNvSpPr>
          <p:nvPr/>
        </p:nvSpPr>
        <p:spPr bwMode="auto">
          <a:xfrm>
            <a:off x="593725" y="784225"/>
            <a:ext cx="282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2000">
                <a:ea typeface="ＭＳ Ｐゴシック" charset="-128"/>
              </a:rPr>
              <a:t>IOS Naming Conventions</a:t>
            </a:r>
          </a:p>
        </p:txBody>
      </p:sp>
      <p:sp>
        <p:nvSpPr>
          <p:cNvPr id="4096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C60F3610-4191-8B44-B65E-0F2FFC74D1E6}" type="slidenum">
              <a:rPr lang="en-US" altLang="zh-TW" sz="1400"/>
              <a:pPr/>
              <a:t>25</a:t>
            </a:fld>
            <a:endParaRPr lang="en-US" altLang="zh-TW"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ChangeArrowheads="1"/>
          </p:cNvSpPr>
          <p:nvPr/>
        </p:nvSpPr>
        <p:spPr bwMode="auto">
          <a:xfrm>
            <a:off x="152400" y="228600"/>
            <a:ext cx="8839200"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700">
                <a:solidFill>
                  <a:srgbClr val="000000"/>
                </a:solidFill>
                <a:latin typeface="Arial" charset="0"/>
                <a:ea typeface="ＭＳ Ｐゴシック" charset="-128"/>
              </a:rPr>
              <a:t>One of the main considerations when selecting a new IOS image is:</a:t>
            </a:r>
          </a:p>
          <a:p>
            <a:pPr eaLnBrk="1" hangingPunct="1">
              <a:spcBef>
                <a:spcPct val="0"/>
              </a:spcBef>
              <a:buFontTx/>
              <a:buNone/>
            </a:pPr>
            <a:r>
              <a:rPr kumimoji="0" lang="en-US" altLang="en-US" sz="1700">
                <a:solidFill>
                  <a:srgbClr val="000000"/>
                </a:solidFill>
                <a:latin typeface="Arial" charset="0"/>
                <a:ea typeface="ＭＳ Ｐゴシック" charset="-128"/>
              </a:rPr>
              <a:t>compatibility with the router flash and RAM memory. </a:t>
            </a:r>
          </a:p>
          <a:p>
            <a:pPr eaLnBrk="1" hangingPunct="1">
              <a:spcBef>
                <a:spcPct val="0"/>
              </a:spcBef>
              <a:buFontTx/>
              <a:buNone/>
            </a:pPr>
            <a:endParaRPr kumimoji="0" lang="en-US" altLang="en-US" sz="1700">
              <a:solidFill>
                <a:srgbClr val="000000"/>
              </a:solidFill>
              <a:latin typeface="Arial" charset="0"/>
              <a:ea typeface="ＭＳ Ｐゴシック" charset="-128"/>
            </a:endParaRPr>
          </a:p>
          <a:p>
            <a:pPr eaLnBrk="1" hangingPunct="1">
              <a:spcBef>
                <a:spcPct val="0"/>
              </a:spcBef>
              <a:buFontTx/>
              <a:buNone/>
            </a:pPr>
            <a:r>
              <a:rPr kumimoji="0" lang="en-US" altLang="en-US" sz="1700">
                <a:solidFill>
                  <a:srgbClr val="000000"/>
                </a:solidFill>
                <a:latin typeface="Arial" charset="0"/>
                <a:ea typeface="ＭＳ Ｐゴシック" charset="-128"/>
              </a:rPr>
              <a:t>In general, the newer the release and the more features that it provides, the more flash and RAM memory it requires. </a:t>
            </a:r>
          </a:p>
          <a:p>
            <a:pPr eaLnBrk="1" hangingPunct="1">
              <a:spcBef>
                <a:spcPct val="0"/>
              </a:spcBef>
              <a:buFontTx/>
              <a:buNone/>
            </a:pPr>
            <a:r>
              <a:rPr kumimoji="0" lang="en-US" altLang="en-US" sz="1700">
                <a:solidFill>
                  <a:srgbClr val="000000"/>
                </a:solidFill>
                <a:latin typeface="Arial" charset="0"/>
                <a:ea typeface="ＭＳ Ｐゴシック" charset="-128"/>
              </a:rPr>
              <a:t>Use </a:t>
            </a:r>
            <a:r>
              <a:rPr kumimoji="0" lang="en-US" altLang="en-US" sz="1700">
                <a:solidFill>
                  <a:srgbClr val="000000"/>
                </a:solidFill>
                <a:latin typeface="Courier" charset="0"/>
                <a:ea typeface="ＭＳ Ｐゴシック" charset="-128"/>
              </a:rPr>
              <a:t>show version</a:t>
            </a:r>
            <a:r>
              <a:rPr kumimoji="0" lang="en-US" altLang="en-US" sz="1700">
                <a:solidFill>
                  <a:srgbClr val="000000"/>
                </a:solidFill>
                <a:latin typeface="Arial" charset="0"/>
                <a:ea typeface="ＭＳ Ｐゴシック" charset="-128"/>
              </a:rPr>
              <a:t> to check the current image and available flash</a:t>
            </a:r>
          </a:p>
        </p:txBody>
      </p:sp>
      <p:pic>
        <p:nvPicPr>
          <p:cNvPr id="41986" name="Picture 3" descr="t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65313"/>
            <a:ext cx="7467600" cy="499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3CC8B0CA-E81F-DB47-BD18-774CEDB78C6A}" type="slidenum">
              <a:rPr lang="en-US" altLang="zh-TW" sz="1400"/>
              <a:pPr/>
              <a:t>26</a:t>
            </a:fld>
            <a:endParaRPr lang="en-US" altLang="zh-TW"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2" descr="SP32-87"/>
          <p:cNvPicPr>
            <a:picLocks noChangeAspect="1" noChangeArrowheads="1"/>
          </p:cNvPicPr>
          <p:nvPr/>
        </p:nvPicPr>
        <p:blipFill>
          <a:blip r:embed="rId2">
            <a:extLst>
              <a:ext uri="{28A0092B-C50C-407E-A947-70E740481C1C}">
                <a14:useLocalDpi xmlns:a14="http://schemas.microsoft.com/office/drawing/2010/main" val="0"/>
              </a:ext>
            </a:extLst>
          </a:blip>
          <a:srcRect t="38095" r="6807" b="36508"/>
          <a:stretch>
            <a:fillRect/>
          </a:stretch>
        </p:blipFill>
        <p:spPr bwMode="auto">
          <a:xfrm>
            <a:off x="685800" y="5422900"/>
            <a:ext cx="76200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Rectangle 3"/>
          <p:cNvSpPr>
            <a:spLocks noChangeArrowheads="1"/>
          </p:cNvSpPr>
          <p:nvPr/>
        </p:nvSpPr>
        <p:spPr bwMode="auto">
          <a:xfrm>
            <a:off x="228600" y="152400"/>
            <a:ext cx="2922588"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200">
                <a:latin typeface="Helvetica" charset="0"/>
                <a:ea typeface="ＭＳ Ｐゴシック" charset="-128"/>
              </a:rPr>
              <a:t>2.1.5 O</a:t>
            </a:r>
            <a:r>
              <a:rPr kumimoji="0" lang="en-US" altLang="en-US" sz="1300">
                <a:latin typeface="Arial" charset="0"/>
                <a:ea typeface="ＭＳ Ｐゴシック" charset="-128"/>
              </a:rPr>
              <a:t>peration of Cisco IOS software</a:t>
            </a:r>
          </a:p>
        </p:txBody>
      </p:sp>
      <p:sp>
        <p:nvSpPr>
          <p:cNvPr id="43011" name="Rectangle 5"/>
          <p:cNvSpPr>
            <a:spLocks noChangeArrowheads="1"/>
          </p:cNvSpPr>
          <p:nvPr/>
        </p:nvSpPr>
        <p:spPr bwMode="auto">
          <a:xfrm>
            <a:off x="381000" y="533400"/>
            <a:ext cx="8458200"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500">
                <a:solidFill>
                  <a:srgbClr val="000000"/>
                </a:solidFill>
                <a:latin typeface="Arial" charset="0"/>
                <a:ea typeface="ＭＳ Ｐゴシック" charset="-128"/>
              </a:rPr>
              <a:t>The Cisco IOS devices have three distinct operating environments or modes:  </a:t>
            </a:r>
          </a:p>
          <a:p>
            <a:pPr eaLnBrk="1" hangingPunct="1">
              <a:spcBef>
                <a:spcPct val="0"/>
              </a:spcBef>
              <a:buFontTx/>
              <a:buNone/>
            </a:pPr>
            <a:endParaRPr kumimoji="0" lang="en-US" altLang="en-US" sz="1500">
              <a:solidFill>
                <a:srgbClr val="000000"/>
              </a:solidFill>
              <a:latin typeface="Arial" charset="0"/>
              <a:ea typeface="ＭＳ Ｐゴシック" charset="-128"/>
            </a:endParaRPr>
          </a:p>
          <a:p>
            <a:pPr eaLnBrk="1" hangingPunct="1">
              <a:spcBef>
                <a:spcPct val="0"/>
              </a:spcBef>
              <a:buFontTx/>
              <a:buNone/>
            </a:pPr>
            <a:r>
              <a:rPr kumimoji="0" lang="en-US" altLang="en-US" sz="1500" b="1">
                <a:solidFill>
                  <a:srgbClr val="000000"/>
                </a:solidFill>
                <a:latin typeface="Arial" charset="0"/>
                <a:ea typeface="ＭＳ Ｐゴシック" charset="-128"/>
              </a:rPr>
              <a:t>1. ROM Monitor mode:</a:t>
            </a:r>
          </a:p>
          <a:p>
            <a:pPr eaLnBrk="1" hangingPunct="1">
              <a:spcBef>
                <a:spcPct val="0"/>
              </a:spcBef>
            </a:pPr>
            <a:r>
              <a:rPr kumimoji="0" lang="en-US" altLang="en-US" sz="1500">
                <a:solidFill>
                  <a:srgbClr val="000000"/>
                </a:solidFill>
                <a:latin typeface="Arial" charset="0"/>
                <a:ea typeface="ＭＳ Ｐゴシック" charset="-128"/>
              </a:rPr>
              <a:t>The ROM monitor performs the bootstrap process and provides low-level functionality and diagnostics. </a:t>
            </a:r>
          </a:p>
          <a:p>
            <a:pPr eaLnBrk="1" hangingPunct="1">
              <a:spcBef>
                <a:spcPct val="0"/>
              </a:spcBef>
            </a:pPr>
            <a:r>
              <a:rPr kumimoji="0" lang="en-US" altLang="en-US" sz="1500">
                <a:solidFill>
                  <a:srgbClr val="000000"/>
                </a:solidFill>
                <a:latin typeface="Arial" charset="0"/>
                <a:ea typeface="ＭＳ Ｐゴシック" charset="-128"/>
              </a:rPr>
              <a:t>It is used to recover from system failures and to recover a lost password. </a:t>
            </a:r>
          </a:p>
          <a:p>
            <a:pPr eaLnBrk="1" hangingPunct="1">
              <a:spcBef>
                <a:spcPct val="0"/>
              </a:spcBef>
            </a:pPr>
            <a:r>
              <a:rPr kumimoji="0" lang="en-US" altLang="en-US" sz="1500">
                <a:solidFill>
                  <a:srgbClr val="000000"/>
                </a:solidFill>
                <a:latin typeface="Arial" charset="0"/>
                <a:ea typeface="ＭＳ Ｐゴシック" charset="-128"/>
              </a:rPr>
              <a:t>It can </a:t>
            </a:r>
            <a:r>
              <a:rPr kumimoji="0" lang="en-US" altLang="en-US" sz="1500" u="sng">
                <a:solidFill>
                  <a:srgbClr val="000000"/>
                </a:solidFill>
                <a:latin typeface="Arial" charset="0"/>
                <a:ea typeface="ＭＳ Ｐゴシック" charset="-128"/>
              </a:rPr>
              <a:t>only </a:t>
            </a:r>
            <a:r>
              <a:rPr kumimoji="0" lang="en-US" altLang="en-US" sz="1500">
                <a:solidFill>
                  <a:srgbClr val="000000"/>
                </a:solidFill>
                <a:latin typeface="Arial" charset="0"/>
                <a:ea typeface="ＭＳ Ｐゴシック" charset="-128"/>
              </a:rPr>
              <a:t>be accessed by way of a direct, physical connection through the console port.</a:t>
            </a:r>
          </a:p>
          <a:p>
            <a:pPr eaLnBrk="1" hangingPunct="1">
              <a:spcBef>
                <a:spcPct val="0"/>
              </a:spcBef>
              <a:buFontTx/>
              <a:buNone/>
            </a:pPr>
            <a:endParaRPr kumimoji="0" lang="en-US" altLang="en-US" sz="1500">
              <a:solidFill>
                <a:srgbClr val="000000"/>
              </a:solidFill>
              <a:latin typeface="Arial" charset="0"/>
              <a:ea typeface="ＭＳ Ｐゴシック" charset="-128"/>
            </a:endParaRPr>
          </a:p>
          <a:p>
            <a:pPr eaLnBrk="1" hangingPunct="1">
              <a:spcBef>
                <a:spcPct val="0"/>
              </a:spcBef>
              <a:buFontTx/>
              <a:buNone/>
            </a:pPr>
            <a:r>
              <a:rPr kumimoji="0" lang="en-US" altLang="en-US" sz="1500" b="1">
                <a:solidFill>
                  <a:srgbClr val="000000"/>
                </a:solidFill>
                <a:latin typeface="Arial" charset="0"/>
                <a:ea typeface="ＭＳ Ｐゴシック" charset="-128"/>
              </a:rPr>
              <a:t>2. Boot ROM mode:</a:t>
            </a:r>
          </a:p>
          <a:p>
            <a:pPr eaLnBrk="1" hangingPunct="1">
              <a:spcBef>
                <a:spcPct val="0"/>
              </a:spcBef>
            </a:pPr>
            <a:r>
              <a:rPr kumimoji="0" lang="en-US" altLang="en-US" sz="1500">
                <a:solidFill>
                  <a:srgbClr val="000000"/>
                </a:solidFill>
                <a:latin typeface="Arial" charset="0"/>
                <a:ea typeface="ＭＳ Ｐゴシック" charset="-128"/>
              </a:rPr>
              <a:t>Only a limited subset of the Cisco IOS feature set is available. </a:t>
            </a:r>
          </a:p>
          <a:p>
            <a:pPr eaLnBrk="1" hangingPunct="1">
              <a:spcBef>
                <a:spcPct val="0"/>
              </a:spcBef>
            </a:pPr>
            <a:r>
              <a:rPr kumimoji="0" lang="en-US" altLang="en-US" sz="1500">
                <a:solidFill>
                  <a:srgbClr val="000000"/>
                </a:solidFill>
                <a:latin typeface="Arial" charset="0"/>
                <a:ea typeface="ＭＳ Ｐゴシック" charset="-128"/>
              </a:rPr>
              <a:t>It allows write operations to flash memory.</a:t>
            </a:r>
          </a:p>
          <a:p>
            <a:pPr eaLnBrk="1" hangingPunct="1">
              <a:spcBef>
                <a:spcPct val="0"/>
              </a:spcBef>
            </a:pPr>
            <a:r>
              <a:rPr kumimoji="0" lang="en-US" altLang="en-US" sz="1500">
                <a:solidFill>
                  <a:srgbClr val="000000"/>
                </a:solidFill>
                <a:latin typeface="Arial" charset="0"/>
                <a:ea typeface="ＭＳ Ｐゴシック" charset="-128"/>
              </a:rPr>
              <a:t>It is used primarily to replace the Cisco IOS image that is stored in flash. </a:t>
            </a:r>
          </a:p>
          <a:p>
            <a:pPr eaLnBrk="1" hangingPunct="1">
              <a:spcBef>
                <a:spcPct val="0"/>
              </a:spcBef>
            </a:pPr>
            <a:r>
              <a:rPr kumimoji="0" lang="en-US" altLang="en-US" sz="1500">
                <a:solidFill>
                  <a:srgbClr val="000000"/>
                </a:solidFill>
                <a:latin typeface="Arial" charset="0"/>
                <a:ea typeface="ＭＳ Ｐゴシック" charset="-128"/>
              </a:rPr>
              <a:t>The Cisco IOS image can be modified in boot ROM with th</a:t>
            </a:r>
            <a:r>
              <a:rPr kumimoji="0" lang="en-US" altLang="en-US" sz="1500">
                <a:solidFill>
                  <a:srgbClr val="000000"/>
                </a:solidFill>
                <a:latin typeface="Courier" charset="0"/>
                <a:ea typeface="ＭＳ Ｐゴシック" charset="-128"/>
              </a:rPr>
              <a:t>e copy tftp fla</a:t>
            </a:r>
            <a:r>
              <a:rPr kumimoji="0" lang="en-US" altLang="en-US" sz="1500">
                <a:solidFill>
                  <a:srgbClr val="000000"/>
                </a:solidFill>
                <a:latin typeface="Arial" charset="0"/>
                <a:ea typeface="ＭＳ Ｐゴシック" charset="-128"/>
              </a:rPr>
              <a:t>sh command. </a:t>
            </a:r>
          </a:p>
          <a:p>
            <a:pPr eaLnBrk="1" hangingPunct="1">
              <a:spcBef>
                <a:spcPct val="0"/>
              </a:spcBef>
              <a:buFontTx/>
              <a:buNone/>
            </a:pPr>
            <a:endParaRPr kumimoji="0" lang="en-US" altLang="en-US" sz="1500">
              <a:solidFill>
                <a:srgbClr val="000000"/>
              </a:solidFill>
              <a:latin typeface="Arial" charset="0"/>
              <a:ea typeface="ＭＳ Ｐゴシック" charset="-128"/>
            </a:endParaRPr>
          </a:p>
          <a:p>
            <a:pPr eaLnBrk="1" hangingPunct="1">
              <a:spcBef>
                <a:spcPct val="0"/>
              </a:spcBef>
              <a:buFontTx/>
              <a:buNone/>
            </a:pPr>
            <a:r>
              <a:rPr kumimoji="0" lang="en-US" altLang="en-US" sz="1500" b="1">
                <a:solidFill>
                  <a:srgbClr val="000000"/>
                </a:solidFill>
                <a:latin typeface="Arial" charset="0"/>
                <a:ea typeface="ＭＳ Ｐゴシック" charset="-128"/>
              </a:rPr>
              <a:t>3. Cisco IOS mode:</a:t>
            </a:r>
          </a:p>
          <a:p>
            <a:pPr eaLnBrk="1" hangingPunct="1">
              <a:spcBef>
                <a:spcPct val="0"/>
              </a:spcBef>
            </a:pPr>
            <a:r>
              <a:rPr kumimoji="0" lang="en-US" altLang="en-US" sz="1500">
                <a:solidFill>
                  <a:srgbClr val="000000"/>
                </a:solidFill>
                <a:latin typeface="Arial" charset="0"/>
                <a:ea typeface="ＭＳ Ｐゴシック" charset="-128"/>
              </a:rPr>
              <a:t>The normal operation of most Cisco routers require a copy of the IOS to be loaded into RAM and also executed from RAM. </a:t>
            </a:r>
          </a:p>
          <a:p>
            <a:pPr eaLnBrk="1" hangingPunct="1">
              <a:spcBef>
                <a:spcPct val="0"/>
              </a:spcBef>
            </a:pPr>
            <a:r>
              <a:rPr kumimoji="0" lang="en-US" altLang="en-US" sz="1500">
                <a:solidFill>
                  <a:srgbClr val="000000"/>
                </a:solidFill>
                <a:latin typeface="Arial" charset="0"/>
                <a:ea typeface="ＭＳ Ｐゴシック" charset="-128"/>
              </a:rPr>
              <a:t>Some IOS images are stored in flash in a compressed format and have to be expanded when copied to RAM.</a:t>
            </a:r>
          </a:p>
          <a:p>
            <a:pPr eaLnBrk="1" hangingPunct="1">
              <a:spcBef>
                <a:spcPct val="0"/>
              </a:spcBef>
              <a:buFontTx/>
              <a:buNone/>
            </a:pPr>
            <a:endParaRPr kumimoji="0" lang="en-US" altLang="en-US" sz="1500">
              <a:solidFill>
                <a:srgbClr val="000000"/>
              </a:solidFill>
              <a:latin typeface="Arial" charset="0"/>
              <a:ea typeface="ＭＳ Ｐゴシック" charset="-128"/>
            </a:endParaRPr>
          </a:p>
          <a:p>
            <a:pPr eaLnBrk="1" hangingPunct="1">
              <a:spcBef>
                <a:spcPct val="0"/>
              </a:spcBef>
              <a:buFontTx/>
              <a:buNone/>
            </a:pPr>
            <a:r>
              <a:rPr kumimoji="0" lang="en-US" altLang="en-US" sz="1500">
                <a:solidFill>
                  <a:srgbClr val="000000"/>
                </a:solidFill>
                <a:latin typeface="Arial" charset="0"/>
                <a:ea typeface="ＭＳ Ｐゴシック" charset="-128"/>
              </a:rPr>
              <a:t>A administrator can use the configuration register setting to control the default startup mode.</a:t>
            </a:r>
          </a:p>
        </p:txBody>
      </p:sp>
      <p:sp>
        <p:nvSpPr>
          <p:cNvPr id="10" name="Rounded Rectangle 9"/>
          <p:cNvSpPr/>
          <p:nvPr/>
        </p:nvSpPr>
        <p:spPr bwMode="auto">
          <a:xfrm>
            <a:off x="7010400" y="2286000"/>
            <a:ext cx="1752600" cy="609600"/>
          </a:xfrm>
          <a:prstGeom prst="roundRect">
            <a:avLst/>
          </a:prstGeom>
          <a:solidFill>
            <a:schemeClr val="accent1"/>
          </a:solidFill>
          <a:ln w="9525" cap="flat" cmpd="sng" algn="ctr">
            <a:solidFill>
              <a:schemeClr val="tx1"/>
            </a:solidFill>
            <a:prstDash val="solid"/>
            <a:round/>
            <a:headEnd type="none" w="med" len="med"/>
            <a:tailEnd type="none" w="med" len="med"/>
          </a:ln>
          <a:effectLst>
            <a:glow rad="101600">
              <a:schemeClr val="accent1">
                <a:alpha val="75000"/>
              </a:schemeClr>
            </a:glow>
          </a:effectLst>
        </p:spPr>
        <p:txBody>
          <a:bodyPr/>
          <a:lstStyle>
            <a:lvl1pPr eaLnBrk="0" hangingPunct="0">
              <a:defRPr kumimoji="1" sz="2400">
                <a:solidFill>
                  <a:schemeClr val="tx1"/>
                </a:solidFill>
                <a:latin typeface="Times New Roman" pitchFamily="18" charset="0"/>
                <a:ea typeface="新細明體" pitchFamily="18" charset="-120"/>
              </a:defRPr>
            </a:lvl1pPr>
            <a:lvl2pPr marL="37931725" indent="-37474525" eaLnBrk="0" hangingPunct="0">
              <a:defRPr kumimoji="1" sz="2400">
                <a:solidFill>
                  <a:schemeClr val="tx1"/>
                </a:solidFill>
                <a:latin typeface="Times New Roman" pitchFamily="18" charset="0"/>
                <a:ea typeface="新細明體" pitchFamily="18" charset="-120"/>
              </a:defRPr>
            </a:lvl2pPr>
            <a:lvl3pPr eaLnBrk="0" hangingPunct="0">
              <a:defRPr kumimoji="1" sz="2400">
                <a:solidFill>
                  <a:schemeClr val="tx1"/>
                </a:solidFill>
                <a:latin typeface="Times New Roman" pitchFamily="18" charset="0"/>
                <a:ea typeface="新細明體" pitchFamily="18" charset="-120"/>
              </a:defRPr>
            </a:lvl3pPr>
            <a:lvl4pPr eaLnBrk="0" hangingPunct="0">
              <a:defRPr kumimoji="1" sz="2400">
                <a:solidFill>
                  <a:schemeClr val="tx1"/>
                </a:solidFill>
                <a:latin typeface="Times New Roman" pitchFamily="18" charset="0"/>
                <a:ea typeface="新細明體" pitchFamily="18" charset="-120"/>
              </a:defRPr>
            </a:lvl4pPr>
            <a:lvl5pPr eaLnBrk="0" hangingPunct="0">
              <a:defRPr kumimoji="1" sz="2400">
                <a:solidFill>
                  <a:schemeClr val="tx1"/>
                </a:solidFill>
                <a:latin typeface="Times New Roman" pitchFamily="18" charset="0"/>
                <a:ea typeface="新細明體" pitchFamily="18" charset="-120"/>
              </a:defRPr>
            </a:lvl5pPr>
            <a:lvl6pPr marL="4572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9144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13716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18288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pPr eaLnBrk="1" hangingPunct="1">
              <a:defRPr/>
            </a:pPr>
            <a:r>
              <a:rPr lang="en-US" sz="1400"/>
              <a:t>Like safe mode of Windows</a:t>
            </a:r>
          </a:p>
        </p:txBody>
      </p:sp>
      <p:sp>
        <p:nvSpPr>
          <p:cNvPr id="4301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CEB7754C-0827-FD49-8FBD-7053A24F0F87}" type="slidenum">
              <a:rPr lang="en-US" altLang="zh-TW" sz="1400"/>
              <a:pPr/>
              <a:t>27</a:t>
            </a:fld>
            <a:endParaRPr lang="en-US" altLang="zh-TW"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2" descr="SP32-88"/>
          <p:cNvPicPr>
            <a:picLocks noChangeAspect="1" noChangeArrowheads="1"/>
          </p:cNvPicPr>
          <p:nvPr/>
        </p:nvPicPr>
        <p:blipFill>
          <a:blip r:embed="rId2">
            <a:extLst>
              <a:ext uri="{28A0092B-C50C-407E-A947-70E740481C1C}">
                <a14:useLocalDpi xmlns:a14="http://schemas.microsoft.com/office/drawing/2010/main" val="0"/>
              </a:ext>
            </a:extLst>
          </a:blip>
          <a:srcRect t="3525" r="3539"/>
          <a:stretch>
            <a:fillRect/>
          </a:stretch>
        </p:blipFill>
        <p:spPr bwMode="auto">
          <a:xfrm>
            <a:off x="1676400" y="2489200"/>
            <a:ext cx="632460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Rectangle 3"/>
          <p:cNvSpPr>
            <a:spLocks noChangeArrowheads="1"/>
          </p:cNvSpPr>
          <p:nvPr/>
        </p:nvSpPr>
        <p:spPr bwMode="auto">
          <a:xfrm>
            <a:off x="381000" y="457200"/>
            <a:ext cx="79248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500">
                <a:solidFill>
                  <a:srgbClr val="000000"/>
                </a:solidFill>
                <a:latin typeface="Courier" charset="0"/>
                <a:ea typeface="ＭＳ Ｐゴシック" charset="-128"/>
              </a:rPr>
              <a:t>show ver</a:t>
            </a:r>
            <a:r>
              <a:rPr kumimoji="0" lang="en-US" altLang="en-US" sz="1500">
                <a:solidFill>
                  <a:srgbClr val="000000"/>
                </a:solidFill>
                <a:latin typeface="Arial" charset="0"/>
                <a:ea typeface="ＭＳ Ｐゴシック" charset="-128"/>
              </a:rPr>
              <a:t>sion:</a:t>
            </a:r>
          </a:p>
          <a:p>
            <a:pPr eaLnBrk="1" hangingPunct="1">
              <a:spcBef>
                <a:spcPct val="0"/>
              </a:spcBef>
            </a:pPr>
            <a:r>
              <a:rPr kumimoji="0" lang="en-US" altLang="en-US" sz="1500">
                <a:solidFill>
                  <a:srgbClr val="000000"/>
                </a:solidFill>
                <a:latin typeface="Arial" charset="0"/>
                <a:ea typeface="ＭＳ Ｐゴシック" charset="-128"/>
              </a:rPr>
              <a:t>To see the IOS image and version that is running.</a:t>
            </a:r>
          </a:p>
          <a:p>
            <a:pPr eaLnBrk="1" hangingPunct="1">
              <a:spcBef>
                <a:spcPct val="0"/>
              </a:spcBef>
            </a:pPr>
            <a:r>
              <a:rPr kumimoji="0" lang="en-US" altLang="en-US" sz="1500">
                <a:solidFill>
                  <a:srgbClr val="000000"/>
                </a:solidFill>
                <a:latin typeface="Arial" charset="0"/>
                <a:ea typeface="ＭＳ Ｐゴシック" charset="-128"/>
              </a:rPr>
              <a:t>To see the the configuration register setting. </a:t>
            </a:r>
          </a:p>
          <a:p>
            <a:pPr eaLnBrk="1" hangingPunct="1">
              <a:spcBef>
                <a:spcPct val="0"/>
              </a:spcBef>
              <a:buFontTx/>
              <a:buNone/>
            </a:pPr>
            <a:endParaRPr kumimoji="0" lang="en-US" altLang="en-US" sz="1500">
              <a:solidFill>
                <a:srgbClr val="000000"/>
              </a:solidFill>
              <a:latin typeface="Arial" charset="0"/>
              <a:ea typeface="ＭＳ Ｐゴシック" charset="-128"/>
            </a:endParaRPr>
          </a:p>
          <a:p>
            <a:pPr eaLnBrk="1" hangingPunct="1">
              <a:spcBef>
                <a:spcPct val="0"/>
              </a:spcBef>
              <a:buFontTx/>
              <a:buNone/>
            </a:pPr>
            <a:r>
              <a:rPr kumimoji="0" lang="en-US" altLang="en-US" sz="1500">
                <a:solidFill>
                  <a:srgbClr val="000000"/>
                </a:solidFill>
                <a:latin typeface="Courier" charset="0"/>
                <a:ea typeface="ＭＳ Ｐゴシック" charset="-128"/>
              </a:rPr>
              <a:t>show f</a:t>
            </a:r>
            <a:r>
              <a:rPr kumimoji="0" lang="en-US" altLang="en-US" sz="1500">
                <a:solidFill>
                  <a:srgbClr val="000000"/>
                </a:solidFill>
                <a:latin typeface="Arial" charset="0"/>
                <a:ea typeface="ＭＳ Ｐゴシック" charset="-128"/>
              </a:rPr>
              <a:t>lash:</a:t>
            </a:r>
          </a:p>
          <a:p>
            <a:pPr eaLnBrk="1" hangingPunct="1">
              <a:spcBef>
                <a:spcPct val="0"/>
              </a:spcBef>
              <a:buFontTx/>
              <a:buNone/>
            </a:pPr>
            <a:r>
              <a:rPr kumimoji="0" lang="en-US" altLang="en-US" sz="1500">
                <a:solidFill>
                  <a:srgbClr val="000000"/>
                </a:solidFill>
                <a:latin typeface="Courier" charset="0"/>
                <a:ea typeface="ＭＳ Ｐゴシック" charset="-128"/>
              </a:rPr>
              <a:t>T</a:t>
            </a:r>
            <a:r>
              <a:rPr kumimoji="0" lang="en-US" altLang="en-US" sz="1500">
                <a:solidFill>
                  <a:srgbClr val="000000"/>
                </a:solidFill>
                <a:latin typeface="Arial" charset="0"/>
                <a:ea typeface="ＭＳ Ｐゴシック" charset="-128"/>
              </a:rPr>
              <a:t>o verify that the system has sufficient memory to load a new Cisco IOS image.  </a:t>
            </a:r>
          </a:p>
        </p:txBody>
      </p:sp>
      <p:sp>
        <p:nvSpPr>
          <p:cNvPr id="4403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E3377A65-C7F0-D34D-A93C-6F5600D4083C}" type="slidenum">
              <a:rPr lang="en-US" altLang="zh-TW" sz="1400"/>
              <a:pPr/>
              <a:t>28</a:t>
            </a:fld>
            <a:endParaRPr lang="en-US" altLang="zh-TW"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ctrTitle"/>
          </p:nvPr>
        </p:nvSpPr>
        <p:spPr>
          <a:xfrm>
            <a:off x="685800" y="2286000"/>
            <a:ext cx="7772400" cy="1143000"/>
          </a:xfrm>
        </p:spPr>
        <p:txBody>
          <a:bodyPr/>
          <a:lstStyle/>
          <a:p>
            <a:pPr eaLnBrk="1" hangingPunct="1"/>
            <a:r>
              <a:rPr lang="en-US" altLang="en-US">
                <a:ea typeface="ＭＳ Ｐゴシック" charset="-128"/>
              </a:rPr>
              <a:t>2.2 Starting a Router</a:t>
            </a:r>
          </a:p>
        </p:txBody>
      </p:sp>
      <p:sp>
        <p:nvSpPr>
          <p:cNvPr id="45058" name="Rectangle 3"/>
          <p:cNvSpPr>
            <a:spLocks noGrp="1" noChangeArrowheads="1"/>
          </p:cNvSpPr>
          <p:nvPr>
            <p:ph type="subTitle" idx="1"/>
          </p:nvPr>
        </p:nvSpPr>
        <p:spPr/>
        <p:txBody>
          <a:bodyPr/>
          <a:lstStyle/>
          <a:p>
            <a:pPr eaLnBrk="1" hangingPunct="1"/>
            <a:endParaRPr lang="en-US" altLang="en-US">
              <a:ea typeface="ＭＳ Ｐゴシック" charset="-128"/>
            </a:endParaRPr>
          </a:p>
        </p:txBody>
      </p:sp>
      <p:sp>
        <p:nvSpPr>
          <p:cNvPr id="4505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4B12D48C-CA37-0D40-A498-69FE952928B1}" type="slidenum">
              <a:rPr lang="en-US" altLang="zh-TW" sz="1400"/>
              <a:pPr/>
              <a:t>29</a:t>
            </a:fld>
            <a:endParaRPr lang="en-US" altLang="zh-TW"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2" descr="SP32-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8458200" cy="584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41FDCB97-9A2D-9E41-A873-4F2637F2ABA6}" type="slidenum">
              <a:rPr lang="en-US" altLang="zh-TW" sz="1400"/>
              <a:pPr/>
              <a:t>3</a:t>
            </a:fld>
            <a:endParaRPr lang="en-US" altLang="zh-TW"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3"/>
          <p:cNvSpPr>
            <a:spLocks noChangeArrowheads="1"/>
          </p:cNvSpPr>
          <p:nvPr/>
        </p:nvSpPr>
        <p:spPr bwMode="auto">
          <a:xfrm>
            <a:off x="2133600" y="0"/>
            <a:ext cx="2700338"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200">
                <a:latin typeface="Helvetica" charset="0"/>
                <a:ea typeface="ＭＳ Ｐゴシック" charset="-128"/>
              </a:rPr>
              <a:t>2.2.1 I</a:t>
            </a:r>
            <a:r>
              <a:rPr kumimoji="0" lang="en-US" altLang="en-US" sz="1300">
                <a:latin typeface="Arial" charset="0"/>
                <a:ea typeface="ＭＳ Ｐゴシック" charset="-128"/>
              </a:rPr>
              <a:t>nitial startup of Cisco routers</a:t>
            </a:r>
          </a:p>
        </p:txBody>
      </p:sp>
      <p:sp>
        <p:nvSpPr>
          <p:cNvPr id="46082" name="Rectangle 4"/>
          <p:cNvSpPr>
            <a:spLocks noChangeArrowheads="1"/>
          </p:cNvSpPr>
          <p:nvPr/>
        </p:nvSpPr>
        <p:spPr bwMode="auto">
          <a:xfrm>
            <a:off x="0" y="152400"/>
            <a:ext cx="8763000" cy="38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300" b="1">
                <a:solidFill>
                  <a:srgbClr val="000000"/>
                </a:solidFill>
                <a:latin typeface="Arial" charset="0"/>
                <a:ea typeface="ＭＳ Ｐゴシック" charset="-128"/>
              </a:rPr>
              <a:t>POST</a:t>
            </a:r>
            <a:r>
              <a:rPr kumimoji="0" lang="en-US" altLang="en-US" sz="1300">
                <a:solidFill>
                  <a:srgbClr val="000000"/>
                </a:solidFill>
                <a:latin typeface="Arial" charset="0"/>
                <a:ea typeface="ＭＳ Ｐゴシック" charset="-128"/>
              </a:rPr>
              <a:t>: </a:t>
            </a:r>
          </a:p>
          <a:p>
            <a:pPr eaLnBrk="1" hangingPunct="1">
              <a:spcBef>
                <a:spcPct val="0"/>
              </a:spcBef>
              <a:buFont typeface="Courier New" charset="0"/>
              <a:buChar char="o"/>
            </a:pPr>
            <a:r>
              <a:rPr kumimoji="0" lang="en-US" altLang="en-US" sz="1300">
                <a:solidFill>
                  <a:srgbClr val="000000"/>
                </a:solidFill>
                <a:latin typeface="Arial" charset="0"/>
                <a:ea typeface="ＭＳ Ｐゴシック" charset="-128"/>
              </a:rPr>
              <a:t>When a Cisco router powers up, it performs a power-on self test (POST) to verify the basic operation of the CPU, memory, and network interface ports. </a:t>
            </a:r>
          </a:p>
          <a:p>
            <a:pPr eaLnBrk="1" hangingPunct="1">
              <a:spcBef>
                <a:spcPct val="0"/>
              </a:spcBef>
              <a:buFontTx/>
              <a:buNone/>
            </a:pPr>
            <a:endParaRPr kumimoji="0" lang="en-US" altLang="en-US" sz="1300">
              <a:solidFill>
                <a:srgbClr val="000000"/>
              </a:solidFill>
              <a:latin typeface="Arial" charset="0"/>
              <a:ea typeface="ＭＳ Ｐゴシック" charset="-128"/>
            </a:endParaRPr>
          </a:p>
          <a:p>
            <a:pPr eaLnBrk="1" hangingPunct="1">
              <a:spcBef>
                <a:spcPct val="0"/>
              </a:spcBef>
              <a:buFontTx/>
              <a:buNone/>
            </a:pPr>
            <a:r>
              <a:rPr kumimoji="0" lang="en-US" altLang="en-US" sz="1300" b="1">
                <a:solidFill>
                  <a:srgbClr val="000000"/>
                </a:solidFill>
                <a:latin typeface="Arial" charset="0"/>
                <a:ea typeface="ＭＳ Ｐゴシック" charset="-128"/>
              </a:rPr>
              <a:t>Bootstrap:</a:t>
            </a:r>
          </a:p>
          <a:p>
            <a:pPr eaLnBrk="1" hangingPunct="1">
              <a:spcBef>
                <a:spcPct val="0"/>
              </a:spcBef>
              <a:buFont typeface="Courier New" charset="0"/>
              <a:buChar char="o"/>
            </a:pPr>
            <a:r>
              <a:rPr kumimoji="0" lang="en-US" altLang="en-US" sz="1300">
                <a:solidFill>
                  <a:srgbClr val="000000"/>
                </a:solidFill>
                <a:latin typeface="Arial" charset="0"/>
                <a:ea typeface="ＭＳ Ｐゴシック" charset="-128"/>
              </a:rPr>
              <a:t>After the POST, the generic bootstrap loader in ROM executes. </a:t>
            </a:r>
          </a:p>
          <a:p>
            <a:pPr eaLnBrk="1" hangingPunct="1">
              <a:spcBef>
                <a:spcPct val="0"/>
              </a:spcBef>
              <a:buFont typeface="Courier New" charset="0"/>
              <a:buChar char="o"/>
            </a:pPr>
            <a:r>
              <a:rPr kumimoji="0" lang="en-US" altLang="en-US" sz="1300">
                <a:solidFill>
                  <a:srgbClr val="000000"/>
                </a:solidFill>
                <a:latin typeface="Arial" charset="0"/>
                <a:ea typeface="ＭＳ Ｐゴシック" charset="-128"/>
              </a:rPr>
              <a:t> A bootstrap is a simple set of instructions that tests hardware and initializes the IOS for operation.</a:t>
            </a:r>
          </a:p>
          <a:p>
            <a:pPr eaLnBrk="1" hangingPunct="1">
              <a:spcBef>
                <a:spcPct val="0"/>
              </a:spcBef>
              <a:buFontTx/>
              <a:buNone/>
            </a:pPr>
            <a:endParaRPr kumimoji="0" lang="en-US" altLang="en-US" sz="1300">
              <a:solidFill>
                <a:srgbClr val="000000"/>
              </a:solidFill>
              <a:latin typeface="Arial" charset="0"/>
              <a:ea typeface="ＭＳ Ｐゴシック" charset="-128"/>
            </a:endParaRPr>
          </a:p>
          <a:p>
            <a:pPr eaLnBrk="1" hangingPunct="1">
              <a:spcBef>
                <a:spcPct val="0"/>
              </a:spcBef>
              <a:buFontTx/>
              <a:buNone/>
            </a:pPr>
            <a:r>
              <a:rPr kumimoji="0" lang="en-US" altLang="en-US" sz="1300" b="1">
                <a:solidFill>
                  <a:srgbClr val="000000"/>
                </a:solidFill>
                <a:latin typeface="Arial" charset="0"/>
                <a:ea typeface="ＭＳ Ｐゴシック" charset="-128"/>
              </a:rPr>
              <a:t>Load IOS:          </a:t>
            </a:r>
          </a:p>
          <a:p>
            <a:pPr eaLnBrk="1" hangingPunct="1">
              <a:spcBef>
                <a:spcPct val="0"/>
              </a:spcBef>
              <a:buFont typeface="Courier New" charset="0"/>
              <a:buChar char="o"/>
            </a:pPr>
            <a:r>
              <a:rPr kumimoji="0" lang="en-US" altLang="en-US" sz="1300">
                <a:solidFill>
                  <a:srgbClr val="000000"/>
                </a:solidFill>
                <a:latin typeface="Arial" charset="0"/>
                <a:ea typeface="ＭＳ Ｐゴシック" charset="-128"/>
              </a:rPr>
              <a:t>The IOS can be found in several places. </a:t>
            </a:r>
          </a:p>
          <a:p>
            <a:pPr eaLnBrk="1" hangingPunct="1">
              <a:spcBef>
                <a:spcPct val="0"/>
              </a:spcBef>
              <a:buFont typeface="Courier New" charset="0"/>
              <a:buChar char="o"/>
            </a:pPr>
            <a:r>
              <a:rPr kumimoji="0" lang="en-US" altLang="en-US" sz="1300">
                <a:solidFill>
                  <a:srgbClr val="000000"/>
                </a:solidFill>
                <a:latin typeface="Arial" charset="0"/>
                <a:ea typeface="ＭＳ Ｐゴシック" charset="-128"/>
              </a:rPr>
              <a:t>The  boot field of the configuration register determines the location that is used to load the IOS.</a:t>
            </a:r>
          </a:p>
          <a:p>
            <a:pPr eaLnBrk="1" hangingPunct="1">
              <a:spcBef>
                <a:spcPct val="0"/>
              </a:spcBef>
              <a:buFontTx/>
              <a:buNone/>
            </a:pPr>
            <a:r>
              <a:rPr kumimoji="0" lang="en-US" altLang="en-US" sz="1300">
                <a:solidFill>
                  <a:srgbClr val="000000"/>
                </a:solidFill>
                <a:latin typeface="Arial" charset="0"/>
                <a:ea typeface="ＭＳ Ｐゴシック" charset="-128"/>
              </a:rPr>
              <a:t> </a:t>
            </a:r>
          </a:p>
          <a:p>
            <a:pPr eaLnBrk="1" hangingPunct="1">
              <a:spcBef>
                <a:spcPct val="0"/>
              </a:spcBef>
              <a:buFontTx/>
              <a:buNone/>
            </a:pPr>
            <a:r>
              <a:rPr kumimoji="0" lang="en-US" altLang="en-US" sz="1300" b="1">
                <a:solidFill>
                  <a:srgbClr val="000000"/>
                </a:solidFill>
                <a:latin typeface="Arial" charset="0"/>
                <a:ea typeface="ＭＳ Ｐゴシック" charset="-128"/>
              </a:rPr>
              <a:t>Load configuration file:</a:t>
            </a:r>
          </a:p>
          <a:p>
            <a:pPr eaLnBrk="1" hangingPunct="1">
              <a:spcBef>
                <a:spcPct val="0"/>
              </a:spcBef>
              <a:buFont typeface="Courier New" charset="0"/>
              <a:buChar char="o"/>
            </a:pPr>
            <a:r>
              <a:rPr kumimoji="0" lang="en-US" altLang="en-US" sz="1300">
                <a:solidFill>
                  <a:srgbClr val="000000"/>
                </a:solidFill>
                <a:latin typeface="Arial" charset="0"/>
                <a:ea typeface="ＭＳ Ｐゴシック" charset="-128"/>
              </a:rPr>
              <a:t> When the IOS is loaded and operational, the configuration file saved in NVRAM is loaded into main memory and executed one line at a time. </a:t>
            </a:r>
          </a:p>
          <a:p>
            <a:pPr eaLnBrk="1" hangingPunct="1">
              <a:spcBef>
                <a:spcPct val="0"/>
              </a:spcBef>
              <a:buFont typeface="Courier New" charset="0"/>
              <a:buChar char="o"/>
            </a:pPr>
            <a:r>
              <a:rPr kumimoji="0" lang="en-US" altLang="en-US" sz="1300">
                <a:solidFill>
                  <a:srgbClr val="000000"/>
                </a:solidFill>
                <a:latin typeface="Arial" charset="0"/>
                <a:ea typeface="ＭＳ Ｐゴシック" charset="-128"/>
              </a:rPr>
              <a:t>If no valid configuration file exists in NVRAM, the operating system searches for an available TFTP server. </a:t>
            </a:r>
          </a:p>
          <a:p>
            <a:pPr eaLnBrk="1" hangingPunct="1">
              <a:spcBef>
                <a:spcPct val="0"/>
              </a:spcBef>
              <a:buFont typeface="Courier New" charset="0"/>
              <a:buChar char="o"/>
            </a:pPr>
            <a:r>
              <a:rPr kumimoji="0" lang="en-US" altLang="en-US" sz="1300">
                <a:solidFill>
                  <a:srgbClr val="000000"/>
                </a:solidFill>
                <a:latin typeface="Arial" charset="0"/>
                <a:ea typeface="ＭＳ Ｐゴシック" charset="-128"/>
              </a:rPr>
              <a:t>If no TFTP server is found, the setup dialog </a:t>
            </a:r>
            <a:r>
              <a:rPr kumimoji="0" lang="en-US" altLang="en-US" sz="1300" b="1" u="sng">
                <a:solidFill>
                  <a:srgbClr val="000000"/>
                </a:solidFill>
                <a:latin typeface="Arial" charset="0"/>
                <a:ea typeface="ＭＳ Ｐゴシック" charset="-128"/>
              </a:rPr>
              <a:t>(setup mode)</a:t>
            </a:r>
            <a:r>
              <a:rPr kumimoji="0" lang="en-US" altLang="en-US" sz="1300">
                <a:solidFill>
                  <a:srgbClr val="000000"/>
                </a:solidFill>
                <a:latin typeface="Arial" charset="0"/>
                <a:ea typeface="ＭＳ Ｐゴシック" charset="-128"/>
              </a:rPr>
              <a:t>is initiated.</a:t>
            </a:r>
          </a:p>
          <a:p>
            <a:pPr eaLnBrk="1" hangingPunct="1">
              <a:spcBef>
                <a:spcPct val="0"/>
              </a:spcBef>
              <a:buFont typeface="Courier New" charset="0"/>
              <a:buChar char="o"/>
            </a:pPr>
            <a:r>
              <a:rPr kumimoji="0" lang="en-US" altLang="en-US" sz="1300">
                <a:solidFill>
                  <a:srgbClr val="000000"/>
                </a:solidFill>
                <a:latin typeface="Arial" charset="0"/>
                <a:ea typeface="ＭＳ Ｐゴシック" charset="-128"/>
              </a:rPr>
              <a:t>Upon completion of the setup mode, a backup copy of the configuration file may be saved to </a:t>
            </a:r>
            <a:r>
              <a:rPr kumimoji="0" lang="en-US" altLang="en-US" sz="1300" u="sng">
                <a:solidFill>
                  <a:srgbClr val="000000"/>
                </a:solidFill>
                <a:latin typeface="Arial" charset="0"/>
                <a:ea typeface="ＭＳ Ｐゴシック" charset="-128"/>
              </a:rPr>
              <a:t>NVRAM</a:t>
            </a:r>
            <a:r>
              <a:rPr kumimoji="0" lang="en-US" altLang="en-US" sz="1300">
                <a:solidFill>
                  <a:srgbClr val="000000"/>
                </a:solidFill>
                <a:latin typeface="Arial" charset="0"/>
                <a:ea typeface="ＭＳ Ｐゴシック" charset="-128"/>
              </a:rPr>
              <a:t>.</a:t>
            </a:r>
          </a:p>
          <a:p>
            <a:pPr eaLnBrk="1" hangingPunct="1">
              <a:spcBef>
                <a:spcPct val="0"/>
              </a:spcBef>
              <a:buFontTx/>
              <a:buNone/>
            </a:pPr>
            <a:endParaRPr kumimoji="0" lang="en-US" altLang="en-US" sz="1300">
              <a:solidFill>
                <a:srgbClr val="000000"/>
              </a:solidFill>
              <a:latin typeface="Arial" charset="0"/>
              <a:ea typeface="ＭＳ Ｐゴシック" charset="-128"/>
            </a:endParaRPr>
          </a:p>
        </p:txBody>
      </p:sp>
      <p:pic>
        <p:nvPicPr>
          <p:cNvPr id="46083" name="Picture 1"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3600" y="3762375"/>
            <a:ext cx="7056438"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D5814CD4-BE44-7F4B-9D41-4F2369BBF63C}" type="slidenum">
              <a:rPr lang="en-US" altLang="zh-TW" sz="1400"/>
              <a:pPr/>
              <a:t>30</a:t>
            </a:fld>
            <a:endParaRPr lang="en-US" altLang="zh-TW"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3"/>
          <p:cNvSpPr>
            <a:spLocks noChangeArrowheads="1"/>
          </p:cNvSpPr>
          <p:nvPr/>
        </p:nvSpPr>
        <p:spPr bwMode="auto">
          <a:xfrm>
            <a:off x="323850" y="549275"/>
            <a:ext cx="853440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kumimoji="0" lang="en-US" altLang="en-US" sz="1500" u="sng">
                <a:solidFill>
                  <a:srgbClr val="000000"/>
                </a:solidFill>
                <a:latin typeface="Arial" charset="0"/>
                <a:ea typeface="ＭＳ Ｐゴシック" charset="-128"/>
              </a:rPr>
              <a:t>Setup mode</a:t>
            </a:r>
            <a:r>
              <a:rPr kumimoji="0" lang="en-US" altLang="en-US" sz="1500">
                <a:solidFill>
                  <a:srgbClr val="000000"/>
                </a:solidFill>
                <a:latin typeface="Arial" charset="0"/>
                <a:ea typeface="ＭＳ Ｐゴシック" charset="-128"/>
              </a:rPr>
              <a:t> is not intended to be used to enter complex protocol features in a router. </a:t>
            </a:r>
          </a:p>
          <a:p>
            <a:pPr eaLnBrk="1" hangingPunct="1">
              <a:spcBef>
                <a:spcPct val="0"/>
              </a:spcBef>
            </a:pPr>
            <a:r>
              <a:rPr kumimoji="0" lang="en-US" altLang="en-US" sz="1500">
                <a:solidFill>
                  <a:srgbClr val="000000"/>
                </a:solidFill>
                <a:latin typeface="Arial" charset="0"/>
                <a:ea typeface="ＭＳ Ｐゴシック" charset="-128"/>
              </a:rPr>
              <a:t>It is to permit administrators to install a basic configuration for routers.</a:t>
            </a:r>
          </a:p>
          <a:p>
            <a:pPr eaLnBrk="1" hangingPunct="1">
              <a:spcBef>
                <a:spcPct val="0"/>
              </a:spcBef>
            </a:pPr>
            <a:endParaRPr kumimoji="0" lang="en-US" altLang="en-US" sz="1500">
              <a:solidFill>
                <a:srgbClr val="000000"/>
              </a:solidFill>
              <a:latin typeface="Arial" charset="0"/>
              <a:ea typeface="ＭＳ Ｐゴシック" charset="-128"/>
            </a:endParaRPr>
          </a:p>
          <a:p>
            <a:pPr eaLnBrk="1" hangingPunct="1">
              <a:spcBef>
                <a:spcPct val="0"/>
              </a:spcBef>
            </a:pPr>
            <a:r>
              <a:rPr kumimoji="0" lang="en-US" altLang="en-US" sz="1500">
                <a:solidFill>
                  <a:srgbClr val="000000"/>
                </a:solidFill>
                <a:latin typeface="Arial" charset="0"/>
                <a:ea typeface="ＭＳ Ｐゴシック" charset="-128"/>
              </a:rPr>
              <a:t>In the setup mode, default answers appear in </a:t>
            </a:r>
            <a:r>
              <a:rPr kumimoji="0" lang="en-US" altLang="en-US" sz="1500" b="1" u="sng">
                <a:solidFill>
                  <a:srgbClr val="000000"/>
                </a:solidFill>
                <a:latin typeface="Arial" charset="0"/>
                <a:ea typeface="ＭＳ Ｐゴシック" charset="-128"/>
              </a:rPr>
              <a:t>square brackets [ ] </a:t>
            </a:r>
            <a:r>
              <a:rPr kumimoji="0" lang="en-US" altLang="en-US" sz="1500">
                <a:solidFill>
                  <a:srgbClr val="000000"/>
                </a:solidFill>
                <a:latin typeface="Arial" charset="0"/>
                <a:ea typeface="ＭＳ Ｐゴシック" charset="-128"/>
              </a:rPr>
              <a:t>following the question.  </a:t>
            </a:r>
          </a:p>
          <a:p>
            <a:pPr eaLnBrk="1" hangingPunct="1">
              <a:spcBef>
                <a:spcPct val="0"/>
              </a:spcBef>
            </a:pPr>
            <a:r>
              <a:rPr kumimoji="0" lang="en-US" altLang="en-US" sz="1500">
                <a:solidFill>
                  <a:srgbClr val="000000"/>
                </a:solidFill>
                <a:latin typeface="Arial" charset="0"/>
                <a:ea typeface="ＭＳ Ｐゴシック" charset="-128"/>
              </a:rPr>
              <a:t>Press the Enter key to use these defaults. </a:t>
            </a:r>
          </a:p>
          <a:p>
            <a:pPr eaLnBrk="1" hangingPunct="1">
              <a:spcBef>
                <a:spcPct val="0"/>
              </a:spcBef>
            </a:pPr>
            <a:r>
              <a:rPr kumimoji="0" lang="en-US" altLang="en-US" sz="1500">
                <a:solidFill>
                  <a:srgbClr val="000000"/>
                </a:solidFill>
                <a:latin typeface="Arial" charset="0"/>
                <a:ea typeface="ＭＳ Ｐゴシック" charset="-128"/>
              </a:rPr>
              <a:t>During the setup process, Ctrl-C can be pressed at any time to terminate the process. </a:t>
            </a:r>
          </a:p>
          <a:p>
            <a:pPr eaLnBrk="1" hangingPunct="1">
              <a:spcBef>
                <a:spcPct val="0"/>
              </a:spcBef>
            </a:pPr>
            <a:r>
              <a:rPr kumimoji="0" lang="en-US" altLang="en-US" sz="1500">
                <a:solidFill>
                  <a:srgbClr val="000000"/>
                </a:solidFill>
                <a:latin typeface="Arial" charset="0"/>
                <a:ea typeface="ＭＳ Ｐゴシック" charset="-128"/>
              </a:rPr>
              <a:t>When Ctrl-C is used to terminate setup, </a:t>
            </a:r>
            <a:r>
              <a:rPr kumimoji="0" lang="en-US" altLang="en-US" sz="1500" u="sng">
                <a:solidFill>
                  <a:srgbClr val="000000"/>
                </a:solidFill>
                <a:latin typeface="Arial" charset="0"/>
                <a:ea typeface="ＭＳ Ｐゴシック" charset="-128"/>
              </a:rPr>
              <a:t>all interfaces are administratively shut down</a:t>
            </a:r>
            <a:r>
              <a:rPr kumimoji="0" lang="en-US" altLang="en-US" sz="1500">
                <a:solidFill>
                  <a:srgbClr val="000000"/>
                </a:solidFill>
                <a:latin typeface="Arial" charset="0"/>
                <a:ea typeface="ＭＳ Ｐゴシック" charset="-128"/>
              </a:rPr>
              <a:t>.</a:t>
            </a:r>
          </a:p>
        </p:txBody>
      </p:sp>
      <p:pic>
        <p:nvPicPr>
          <p:cNvPr id="47106" name="Picture 4" descr="t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362200"/>
            <a:ext cx="6705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bwMode="auto">
          <a:xfrm>
            <a:off x="7391400" y="2438400"/>
            <a:ext cx="1600200" cy="1066800"/>
          </a:xfrm>
          <a:prstGeom prst="roundRect">
            <a:avLst/>
          </a:prstGeom>
          <a:solidFill>
            <a:schemeClr val="accent1"/>
          </a:solidFill>
          <a:ln w="9525" cap="flat" cmpd="sng" algn="ctr">
            <a:solidFill>
              <a:schemeClr val="tx1"/>
            </a:solidFill>
            <a:prstDash val="solid"/>
            <a:round/>
            <a:headEnd type="none" w="med" len="med"/>
            <a:tailEnd type="none" w="med" len="med"/>
          </a:ln>
          <a:effectLst>
            <a:glow rad="101600">
              <a:schemeClr val="accent1">
                <a:alpha val="75000"/>
              </a:schemeClr>
            </a:glow>
          </a:effectLst>
        </p:spPr>
        <p:txBody>
          <a:bodyPr/>
          <a:lstStyle>
            <a:lvl1pPr eaLnBrk="0" hangingPunct="0">
              <a:defRPr kumimoji="1" sz="2400">
                <a:solidFill>
                  <a:schemeClr val="tx1"/>
                </a:solidFill>
                <a:latin typeface="Times New Roman" pitchFamily="18" charset="0"/>
                <a:ea typeface="新細明體" pitchFamily="18" charset="-120"/>
              </a:defRPr>
            </a:lvl1pPr>
            <a:lvl2pPr marL="37931725" indent="-37474525" eaLnBrk="0" hangingPunct="0">
              <a:defRPr kumimoji="1" sz="2400">
                <a:solidFill>
                  <a:schemeClr val="tx1"/>
                </a:solidFill>
                <a:latin typeface="Times New Roman" pitchFamily="18" charset="0"/>
                <a:ea typeface="新細明體" pitchFamily="18" charset="-120"/>
              </a:defRPr>
            </a:lvl2pPr>
            <a:lvl3pPr eaLnBrk="0" hangingPunct="0">
              <a:defRPr kumimoji="1" sz="2400">
                <a:solidFill>
                  <a:schemeClr val="tx1"/>
                </a:solidFill>
                <a:latin typeface="Times New Roman" pitchFamily="18" charset="0"/>
                <a:ea typeface="新細明體" pitchFamily="18" charset="-120"/>
              </a:defRPr>
            </a:lvl3pPr>
            <a:lvl4pPr eaLnBrk="0" hangingPunct="0">
              <a:defRPr kumimoji="1" sz="2400">
                <a:solidFill>
                  <a:schemeClr val="tx1"/>
                </a:solidFill>
                <a:latin typeface="Times New Roman" pitchFamily="18" charset="0"/>
                <a:ea typeface="新細明體" pitchFamily="18" charset="-120"/>
              </a:defRPr>
            </a:lvl4pPr>
            <a:lvl5pPr eaLnBrk="0" hangingPunct="0">
              <a:defRPr kumimoji="1" sz="2400">
                <a:solidFill>
                  <a:schemeClr val="tx1"/>
                </a:solidFill>
                <a:latin typeface="Times New Roman" pitchFamily="18" charset="0"/>
                <a:ea typeface="新細明體" pitchFamily="18" charset="-120"/>
              </a:defRPr>
            </a:lvl5pPr>
            <a:lvl6pPr marL="4572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9144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13716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18288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pPr eaLnBrk="1" hangingPunct="1">
              <a:defRPr/>
            </a:pPr>
            <a:r>
              <a:rPr lang="en-US" sz="1400"/>
              <a:t>Like:</a:t>
            </a:r>
          </a:p>
          <a:p>
            <a:pPr eaLnBrk="1" hangingPunct="1">
              <a:defRPr/>
            </a:pPr>
            <a:r>
              <a:rPr lang="en-US" sz="1400"/>
              <a:t>When you first install Windows.</a:t>
            </a:r>
          </a:p>
        </p:txBody>
      </p:sp>
      <p:sp>
        <p:nvSpPr>
          <p:cNvPr id="47110" name="Rectangle 1"/>
          <p:cNvSpPr>
            <a:spLocks noChangeArrowheads="1"/>
          </p:cNvSpPr>
          <p:nvPr/>
        </p:nvSpPr>
        <p:spPr bwMode="auto">
          <a:xfrm>
            <a:off x="250825" y="115888"/>
            <a:ext cx="1844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2400" u="sng">
                <a:solidFill>
                  <a:srgbClr val="000000"/>
                </a:solidFill>
                <a:latin typeface="Arial" charset="0"/>
                <a:ea typeface="ＭＳ Ｐゴシック" charset="-128"/>
              </a:rPr>
              <a:t>Setup mode</a:t>
            </a:r>
            <a:r>
              <a:rPr kumimoji="0" lang="en-US" altLang="en-US" sz="2400">
                <a:solidFill>
                  <a:srgbClr val="000000"/>
                </a:solidFill>
                <a:latin typeface="Arial" charset="0"/>
                <a:ea typeface="ＭＳ Ｐゴシック" charset="-128"/>
              </a:rPr>
              <a:t> </a:t>
            </a:r>
            <a:endParaRPr lang="en-US" altLang="en-US" sz="2400">
              <a:ea typeface="ＭＳ Ｐゴシック" charset="-128"/>
            </a:endParaRPr>
          </a:p>
        </p:txBody>
      </p:sp>
      <p:sp>
        <p:nvSpPr>
          <p:cNvPr id="47111"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8A27BF26-A2C0-734F-B727-E7AE16A1CD9F}" type="slidenum">
              <a:rPr lang="en-US" altLang="zh-TW" sz="1400"/>
              <a:pPr/>
              <a:t>31</a:t>
            </a:fld>
            <a:endParaRPr lang="en-US" altLang="zh-TW" sz="1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descr="SP32-91"/>
          <p:cNvPicPr>
            <a:picLocks noChangeAspect="1" noChangeArrowheads="1"/>
          </p:cNvPicPr>
          <p:nvPr/>
        </p:nvPicPr>
        <p:blipFill>
          <a:blip r:embed="rId2">
            <a:extLst>
              <a:ext uri="{28A0092B-C50C-407E-A947-70E740481C1C}">
                <a14:useLocalDpi xmlns:a14="http://schemas.microsoft.com/office/drawing/2010/main" val="0"/>
              </a:ext>
            </a:extLst>
          </a:blip>
          <a:srcRect l="4385" t="17659" r="10095" b="7936"/>
          <a:stretch>
            <a:fillRect/>
          </a:stretch>
        </p:blipFill>
        <p:spPr bwMode="auto">
          <a:xfrm>
            <a:off x="1295400" y="838200"/>
            <a:ext cx="6553200" cy="393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0" name="Picture 3" descr="SP32-92"/>
          <p:cNvPicPr>
            <a:picLocks noChangeAspect="1" noChangeArrowheads="1"/>
          </p:cNvPicPr>
          <p:nvPr/>
        </p:nvPicPr>
        <p:blipFill>
          <a:blip r:embed="rId3">
            <a:extLst>
              <a:ext uri="{28A0092B-C50C-407E-A947-70E740481C1C}">
                <a14:useLocalDpi xmlns:a14="http://schemas.microsoft.com/office/drawing/2010/main" val="0"/>
              </a:ext>
            </a:extLst>
          </a:blip>
          <a:srcRect t="32539" b="30952"/>
          <a:stretch>
            <a:fillRect/>
          </a:stretch>
        </p:blipFill>
        <p:spPr bwMode="auto">
          <a:xfrm>
            <a:off x="1219200" y="4876800"/>
            <a:ext cx="69500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4"/>
          <p:cNvSpPr>
            <a:spLocks noChangeArrowheads="1"/>
          </p:cNvSpPr>
          <p:nvPr/>
        </p:nvSpPr>
        <p:spPr bwMode="auto">
          <a:xfrm>
            <a:off x="304800" y="228600"/>
            <a:ext cx="258445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200">
                <a:latin typeface="Helvetica" charset="0"/>
                <a:ea typeface="ＭＳ Ｐゴシック" charset="-128"/>
              </a:rPr>
              <a:t>2.2.4 E</a:t>
            </a:r>
            <a:r>
              <a:rPr kumimoji="0" lang="en-US" altLang="en-US" sz="1300">
                <a:latin typeface="Arial" charset="0"/>
                <a:ea typeface="ＭＳ Ｐゴシック" charset="-128"/>
              </a:rPr>
              <a:t>stablish a console session</a:t>
            </a:r>
          </a:p>
        </p:txBody>
      </p:sp>
      <p:sp>
        <p:nvSpPr>
          <p:cNvPr id="4813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BB3DA0AC-0055-3C4B-8721-2B2369D7EA4B}" type="slidenum">
              <a:rPr lang="en-US" altLang="zh-TW" sz="1400"/>
              <a:pPr/>
              <a:t>32</a:t>
            </a:fld>
            <a:endParaRPr lang="en-US" altLang="zh-TW"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descr="SP32-93"/>
          <p:cNvPicPr>
            <a:picLocks noChangeAspect="1" noChangeArrowheads="1"/>
          </p:cNvPicPr>
          <p:nvPr/>
        </p:nvPicPr>
        <p:blipFill>
          <a:blip r:embed="rId2">
            <a:extLst>
              <a:ext uri="{28A0092B-C50C-407E-A947-70E740481C1C}">
                <a14:useLocalDpi xmlns:a14="http://schemas.microsoft.com/office/drawing/2010/main" val="0"/>
              </a:ext>
            </a:extLst>
          </a:blip>
          <a:srcRect t="5556" r="3952"/>
          <a:stretch>
            <a:fillRect/>
          </a:stretch>
        </p:blipFill>
        <p:spPr bwMode="auto">
          <a:xfrm>
            <a:off x="609600" y="762000"/>
            <a:ext cx="6675438"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Rectangle 3"/>
          <p:cNvSpPr>
            <a:spLocks noChangeArrowheads="1"/>
          </p:cNvSpPr>
          <p:nvPr/>
        </p:nvSpPr>
        <p:spPr bwMode="auto">
          <a:xfrm>
            <a:off x="457200" y="5257800"/>
            <a:ext cx="7075488"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300">
                <a:solidFill>
                  <a:srgbClr val="000000"/>
                </a:solidFill>
                <a:latin typeface="Arial" charset="0"/>
                <a:ea typeface="ＭＳ Ｐゴシック" charset="-128"/>
              </a:rPr>
              <a:t>User EXEC mode – Typical tasks include commands that check the status of a router.</a:t>
            </a:r>
          </a:p>
          <a:p>
            <a:pPr eaLnBrk="1" hangingPunct="1">
              <a:spcBef>
                <a:spcPct val="0"/>
              </a:spcBef>
              <a:buFontTx/>
              <a:buNone/>
            </a:pPr>
            <a:r>
              <a:rPr kumimoji="0" lang="en-US" altLang="en-US" sz="1300">
                <a:solidFill>
                  <a:srgbClr val="000000"/>
                </a:solidFill>
                <a:latin typeface="Arial" charset="0"/>
                <a:ea typeface="ＭＳ Ｐゴシック" charset="-128"/>
              </a:rPr>
              <a:t>Privileged EXEC mode –Typical tasks include commands that change the router configuration.</a:t>
            </a:r>
          </a:p>
          <a:p>
            <a:pPr eaLnBrk="1" hangingPunct="1">
              <a:spcBef>
                <a:spcPct val="0"/>
              </a:spcBef>
              <a:buFontTx/>
              <a:buNone/>
            </a:pPr>
            <a:endParaRPr kumimoji="0" lang="en-US" altLang="en-US" sz="1300">
              <a:solidFill>
                <a:srgbClr val="000000"/>
              </a:solidFill>
              <a:latin typeface="Arial" charset="0"/>
              <a:ea typeface="ＭＳ Ｐゴシック" charset="-128"/>
            </a:endParaRPr>
          </a:p>
          <a:p>
            <a:pPr eaLnBrk="1" hangingPunct="1">
              <a:spcBef>
                <a:spcPct val="0"/>
              </a:spcBef>
              <a:buFontTx/>
              <a:buNone/>
            </a:pPr>
            <a:r>
              <a:rPr kumimoji="0" lang="en-US" altLang="en-US" sz="1300">
                <a:solidFill>
                  <a:srgbClr val="000000"/>
                </a:solidFill>
                <a:latin typeface="Arial" charset="0"/>
                <a:ea typeface="ＭＳ Ｐゴシック" charset="-128"/>
              </a:rPr>
              <a:t>Type “enable” to enter privileged mode</a:t>
            </a:r>
          </a:p>
          <a:p>
            <a:pPr eaLnBrk="1" hangingPunct="1">
              <a:spcBef>
                <a:spcPct val="0"/>
              </a:spcBef>
              <a:buFontTx/>
              <a:buNone/>
            </a:pPr>
            <a:r>
              <a:rPr kumimoji="0" lang="en-US" altLang="en-US" sz="1300">
                <a:solidFill>
                  <a:srgbClr val="000000"/>
                </a:solidFill>
                <a:latin typeface="Arial" charset="0"/>
                <a:ea typeface="ＭＳ Ｐゴシック" charset="-128"/>
              </a:rPr>
              <a:t>Type “disable” to exit privileged mode</a:t>
            </a:r>
          </a:p>
          <a:p>
            <a:pPr eaLnBrk="1" hangingPunct="1">
              <a:spcBef>
                <a:spcPct val="0"/>
              </a:spcBef>
              <a:buFontTx/>
              <a:buNone/>
            </a:pPr>
            <a:r>
              <a:rPr kumimoji="0" lang="en-US" altLang="en-US" sz="1300">
                <a:solidFill>
                  <a:srgbClr val="000000"/>
                </a:solidFill>
                <a:latin typeface="Arial" charset="0"/>
                <a:ea typeface="ＭＳ Ｐゴシック" charset="-128"/>
              </a:rPr>
              <a:t>Type “</a:t>
            </a:r>
            <a:r>
              <a:rPr kumimoji="0" lang="en-US" altLang="ja-JP" sz="1300" u="sng">
                <a:solidFill>
                  <a:srgbClr val="000000"/>
                </a:solidFill>
                <a:latin typeface="Arial" charset="0"/>
                <a:ea typeface="ＭＳ Ｐゴシック" charset="-128"/>
              </a:rPr>
              <a:t>exit</a:t>
            </a:r>
            <a:r>
              <a:rPr kumimoji="0" lang="en-US" altLang="en-US" sz="1300">
                <a:solidFill>
                  <a:srgbClr val="000000"/>
                </a:solidFill>
                <a:latin typeface="Arial" charset="0"/>
                <a:ea typeface="ＭＳ Ｐゴシック" charset="-128"/>
              </a:rPr>
              <a:t>”</a:t>
            </a:r>
            <a:r>
              <a:rPr kumimoji="0" lang="en-US" altLang="ja-JP" sz="1300">
                <a:solidFill>
                  <a:srgbClr val="000000"/>
                </a:solidFill>
                <a:latin typeface="Arial" charset="0"/>
                <a:ea typeface="ＭＳ Ｐゴシック" charset="-128"/>
              </a:rPr>
              <a:t> or </a:t>
            </a:r>
            <a:r>
              <a:rPr kumimoji="0" lang="en-US" altLang="en-US" sz="1300">
                <a:solidFill>
                  <a:srgbClr val="000000"/>
                </a:solidFill>
                <a:latin typeface="Arial" charset="0"/>
                <a:ea typeface="ＭＳ Ｐゴシック" charset="-128"/>
              </a:rPr>
              <a:t>“</a:t>
            </a:r>
            <a:r>
              <a:rPr kumimoji="0" lang="en-US" altLang="ja-JP" sz="1300" u="sng">
                <a:solidFill>
                  <a:srgbClr val="000000"/>
                </a:solidFill>
                <a:latin typeface="Arial" charset="0"/>
                <a:ea typeface="ＭＳ Ｐゴシック" charset="-128"/>
              </a:rPr>
              <a:t>end</a:t>
            </a:r>
            <a:r>
              <a:rPr kumimoji="0" lang="en-US" altLang="en-US" sz="1300">
                <a:solidFill>
                  <a:srgbClr val="000000"/>
                </a:solidFill>
                <a:latin typeface="Arial" charset="0"/>
                <a:ea typeface="ＭＳ Ｐゴシック" charset="-128"/>
              </a:rPr>
              <a:t>”</a:t>
            </a:r>
            <a:r>
              <a:rPr kumimoji="0" lang="en-US" altLang="ja-JP" sz="1300">
                <a:solidFill>
                  <a:srgbClr val="000000"/>
                </a:solidFill>
                <a:latin typeface="Arial" charset="0"/>
                <a:ea typeface="ＭＳ Ｐゴシック" charset="-128"/>
              </a:rPr>
              <a:t> or press </a:t>
            </a:r>
            <a:r>
              <a:rPr kumimoji="0" lang="en-US" altLang="ja-JP" sz="1300" u="sng">
                <a:solidFill>
                  <a:srgbClr val="000000"/>
                </a:solidFill>
                <a:latin typeface="Arial" charset="0"/>
                <a:ea typeface="ＭＳ Ｐゴシック" charset="-128"/>
              </a:rPr>
              <a:t>Ctrl-Z </a:t>
            </a:r>
            <a:r>
              <a:rPr kumimoji="0" lang="en-US" altLang="ja-JP" sz="1300">
                <a:solidFill>
                  <a:srgbClr val="000000"/>
                </a:solidFill>
                <a:latin typeface="Arial" charset="0"/>
                <a:ea typeface="ＭＳ Ｐゴシック" charset="-128"/>
              </a:rPr>
              <a:t>to return to privileged mode from configuration mode</a:t>
            </a:r>
            <a:endParaRPr kumimoji="0" lang="en-US" altLang="en-US" sz="1300">
              <a:solidFill>
                <a:srgbClr val="000000"/>
              </a:solidFill>
              <a:latin typeface="Arial" charset="0"/>
              <a:ea typeface="ＭＳ Ｐゴシック" charset="-128"/>
            </a:endParaRPr>
          </a:p>
        </p:txBody>
      </p:sp>
      <p:sp>
        <p:nvSpPr>
          <p:cNvPr id="49155" name="Rectangle 4"/>
          <p:cNvSpPr>
            <a:spLocks noChangeArrowheads="1"/>
          </p:cNvSpPr>
          <p:nvPr/>
        </p:nvSpPr>
        <p:spPr bwMode="auto">
          <a:xfrm>
            <a:off x="457200" y="228600"/>
            <a:ext cx="28956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200">
                <a:latin typeface="Helvetica" charset="0"/>
                <a:ea typeface="ＭＳ Ｐゴシック" charset="-128"/>
              </a:rPr>
              <a:t>2.2.5 R</a:t>
            </a:r>
            <a:r>
              <a:rPr kumimoji="0" lang="en-US" altLang="en-US" sz="1300">
                <a:latin typeface="Arial" charset="0"/>
                <a:ea typeface="ＭＳ Ｐゴシック" charset="-128"/>
              </a:rPr>
              <a:t>outer login</a:t>
            </a:r>
          </a:p>
        </p:txBody>
      </p:sp>
      <p:sp>
        <p:nvSpPr>
          <p:cNvPr id="4915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EAF61DF2-5EF0-344B-8487-554E6C4A506D}" type="slidenum">
              <a:rPr lang="en-US" altLang="zh-TW" sz="1400"/>
              <a:pPr/>
              <a:t>33</a:t>
            </a:fld>
            <a:endParaRPr lang="en-US" altLang="zh-TW"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descr="SP32-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09600"/>
            <a:ext cx="79248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Rectangle 3"/>
          <p:cNvSpPr>
            <a:spLocks noChangeArrowheads="1"/>
          </p:cNvSpPr>
          <p:nvPr/>
        </p:nvSpPr>
        <p:spPr bwMode="auto">
          <a:xfrm>
            <a:off x="381000" y="381000"/>
            <a:ext cx="285115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200">
                <a:latin typeface="Helvetica" charset="0"/>
                <a:ea typeface="ＭＳ Ｐゴシック" charset="-128"/>
              </a:rPr>
              <a:t>2.2.6 K</a:t>
            </a:r>
            <a:r>
              <a:rPr kumimoji="0" lang="en-US" altLang="en-US" sz="1300">
                <a:latin typeface="Arial" charset="0"/>
                <a:ea typeface="ＭＳ Ｐゴシック" charset="-128"/>
              </a:rPr>
              <a:t>eyboard help in the router CLI</a:t>
            </a:r>
          </a:p>
        </p:txBody>
      </p:sp>
      <p:sp>
        <p:nvSpPr>
          <p:cNvPr id="5017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35DE1321-9B45-A34E-AB02-6B573A6DC121}" type="slidenum">
              <a:rPr lang="en-US" altLang="zh-TW" sz="1400"/>
              <a:pPr/>
              <a:t>34</a:t>
            </a:fld>
            <a:endParaRPr lang="en-US" altLang="zh-TW"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descr="SP32-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4800"/>
            <a:ext cx="81534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0CEACFC3-9DE8-714F-93BD-C35766A41E9F}" type="slidenum">
              <a:rPr lang="en-US" altLang="zh-TW" sz="1400"/>
              <a:pPr/>
              <a:t>35</a:t>
            </a:fld>
            <a:endParaRPr lang="en-US" altLang="zh-TW" sz="1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ChangeArrowheads="1"/>
          </p:cNvSpPr>
          <p:nvPr/>
        </p:nvSpPr>
        <p:spPr bwMode="auto">
          <a:xfrm>
            <a:off x="152400" y="152400"/>
            <a:ext cx="268605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200">
                <a:latin typeface="Helvetica" charset="0"/>
                <a:ea typeface="ＭＳ Ｐゴシック" charset="-128"/>
              </a:rPr>
              <a:t>2.2.7 E</a:t>
            </a:r>
            <a:r>
              <a:rPr kumimoji="0" lang="en-US" altLang="en-US" sz="1300">
                <a:latin typeface="Arial" charset="0"/>
                <a:ea typeface="ＭＳ Ｐゴシック" charset="-128"/>
              </a:rPr>
              <a:t>nhanced editing commands</a:t>
            </a:r>
          </a:p>
        </p:txBody>
      </p:sp>
      <p:pic>
        <p:nvPicPr>
          <p:cNvPr id="52226" name="Picture 3" desc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66800"/>
            <a:ext cx="8077200" cy="245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7D678BA0-52E2-5A45-8EDB-19067CD6E396}" type="slidenum">
              <a:rPr lang="en-US" altLang="zh-TW" sz="1400"/>
              <a:pPr/>
              <a:t>36</a:t>
            </a:fld>
            <a:endParaRPr lang="en-US" altLang="zh-TW"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 descr="SP32-97"/>
          <p:cNvPicPr>
            <a:picLocks noChangeAspect="1" noChangeArrowheads="1"/>
          </p:cNvPicPr>
          <p:nvPr/>
        </p:nvPicPr>
        <p:blipFill>
          <a:blip r:embed="rId2">
            <a:extLst>
              <a:ext uri="{28A0092B-C50C-407E-A947-70E740481C1C}">
                <a14:useLocalDpi xmlns:a14="http://schemas.microsoft.com/office/drawing/2010/main" val="0"/>
              </a:ext>
            </a:extLst>
          </a:blip>
          <a:srcRect r="4716"/>
          <a:stretch>
            <a:fillRect/>
          </a:stretch>
        </p:blipFill>
        <p:spPr bwMode="auto">
          <a:xfrm>
            <a:off x="381000" y="1050925"/>
            <a:ext cx="7696200"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Rectangle 3"/>
          <p:cNvSpPr>
            <a:spLocks noChangeArrowheads="1"/>
          </p:cNvSpPr>
          <p:nvPr/>
        </p:nvSpPr>
        <p:spPr bwMode="auto">
          <a:xfrm>
            <a:off x="609600" y="304800"/>
            <a:ext cx="2354263"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200">
                <a:latin typeface="Helvetica" charset="0"/>
                <a:ea typeface="ＭＳ Ｐゴシック" charset="-128"/>
              </a:rPr>
              <a:t>2.2.8 R</a:t>
            </a:r>
            <a:r>
              <a:rPr kumimoji="0" lang="en-US" altLang="en-US" sz="1300">
                <a:latin typeface="Arial" charset="0"/>
                <a:ea typeface="ＭＳ Ｐゴシック" charset="-128"/>
              </a:rPr>
              <a:t>outer command history</a:t>
            </a:r>
          </a:p>
        </p:txBody>
      </p:sp>
      <p:sp>
        <p:nvSpPr>
          <p:cNvPr id="53251"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5B914114-15B9-4B48-B10C-9A5CE94F62F5}" type="slidenum">
              <a:rPr lang="en-US" altLang="zh-TW" sz="1400"/>
              <a:pPr/>
              <a:t>37</a:t>
            </a:fld>
            <a:endParaRPr lang="en-US" altLang="zh-TW" sz="1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2" descr="SP32-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63" y="1028700"/>
            <a:ext cx="695007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4" name="Rectangle 3"/>
          <p:cNvSpPr>
            <a:spLocks noChangeArrowheads="1"/>
          </p:cNvSpPr>
          <p:nvPr/>
        </p:nvSpPr>
        <p:spPr bwMode="auto">
          <a:xfrm>
            <a:off x="990600" y="381000"/>
            <a:ext cx="32924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200">
                <a:latin typeface="Helvetica" charset="0"/>
                <a:ea typeface="ＭＳ Ｐゴシック" charset="-128"/>
              </a:rPr>
              <a:t>2.2.9 T</a:t>
            </a:r>
            <a:r>
              <a:rPr kumimoji="0" lang="en-US" altLang="en-US" sz="1300">
                <a:latin typeface="Arial" charset="0"/>
                <a:ea typeface="ＭＳ Ｐゴシック" charset="-128"/>
              </a:rPr>
              <a:t>roubleshooting command line errors</a:t>
            </a:r>
          </a:p>
          <a:p>
            <a:pPr eaLnBrk="1" hangingPunct="1">
              <a:spcBef>
                <a:spcPct val="0"/>
              </a:spcBef>
              <a:buFontTx/>
              <a:buNone/>
            </a:pPr>
            <a:endParaRPr kumimoji="0" lang="en-US" altLang="en-US" sz="1300">
              <a:latin typeface="Arial" charset="0"/>
              <a:ea typeface="ＭＳ Ｐゴシック" charset="-128"/>
            </a:endParaRPr>
          </a:p>
        </p:txBody>
      </p:sp>
      <p:sp>
        <p:nvSpPr>
          <p:cNvPr id="5427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839F15C1-F5F3-044A-83BB-F4A082B76357}" type="slidenum">
              <a:rPr lang="en-US" altLang="zh-TW" sz="1400"/>
              <a:pPr/>
              <a:t>38</a:t>
            </a:fld>
            <a:endParaRPr lang="en-US" altLang="zh-TW"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ctrTitle"/>
          </p:nvPr>
        </p:nvSpPr>
        <p:spPr>
          <a:xfrm>
            <a:off x="685800" y="2286000"/>
            <a:ext cx="7772400" cy="1143000"/>
          </a:xfrm>
        </p:spPr>
        <p:txBody>
          <a:bodyPr/>
          <a:lstStyle/>
          <a:p>
            <a:pPr eaLnBrk="1" hangingPunct="1"/>
            <a:r>
              <a:rPr lang="en-US" altLang="zh-TW" sz="3600">
                <a:ea typeface="ＭＳ Ｐゴシック" charset="-128"/>
              </a:rPr>
              <a:t>Part II</a:t>
            </a:r>
            <a:br>
              <a:rPr lang="en-US" altLang="zh-TW" sz="3600">
                <a:ea typeface="ＭＳ Ｐゴシック" charset="-128"/>
              </a:rPr>
            </a:br>
            <a:r>
              <a:rPr lang="en-US" altLang="zh-TW" sz="3600">
                <a:ea typeface="ＭＳ Ｐゴシック" charset="-128"/>
              </a:rPr>
              <a:t>Module 3: Configuring a Router</a:t>
            </a:r>
          </a:p>
        </p:txBody>
      </p:sp>
      <p:sp>
        <p:nvSpPr>
          <p:cNvPr id="55298" name="Rectangle 3"/>
          <p:cNvSpPr>
            <a:spLocks noGrp="1" noChangeArrowheads="1"/>
          </p:cNvSpPr>
          <p:nvPr>
            <p:ph type="subTitle" idx="1"/>
          </p:nvPr>
        </p:nvSpPr>
        <p:spPr/>
        <p:txBody>
          <a:bodyPr/>
          <a:lstStyle/>
          <a:p>
            <a:pPr algn="l" eaLnBrk="1" hangingPunct="1"/>
            <a:r>
              <a:rPr lang="en-US" altLang="en-US" sz="2000">
                <a:ea typeface="ＭＳ Ｐゴシック" charset="-128"/>
              </a:rPr>
              <a:t>Reference for CCNA 4:</a:t>
            </a:r>
          </a:p>
          <a:p>
            <a:pPr algn="l" eaLnBrk="1" hangingPunct="1"/>
            <a:r>
              <a:rPr lang="en-US" altLang="en-US" sz="2000">
                <a:ea typeface="ＭＳ Ｐゴシック" charset="-128"/>
              </a:rPr>
              <a:t>2.1 Introduction to Routing and Packet Forwarding</a:t>
            </a:r>
          </a:p>
        </p:txBody>
      </p:sp>
      <p:sp>
        <p:nvSpPr>
          <p:cNvPr id="5529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07DA5559-7C20-C74D-A2EF-467812AF8187}" type="slidenum">
              <a:rPr lang="en-US" altLang="zh-TW" sz="1400"/>
              <a:pPr/>
              <a:t>39</a:t>
            </a:fld>
            <a:endParaRPr lang="en-US" altLang="zh-TW"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2" descr="C:\Temp\SP32-66.jpg"/>
          <p:cNvPicPr>
            <a:picLocks noChangeAspect="1" noChangeArrowheads="1"/>
          </p:cNvPicPr>
          <p:nvPr/>
        </p:nvPicPr>
        <p:blipFill>
          <a:blip r:embed="rId2">
            <a:extLst>
              <a:ext uri="{28A0092B-C50C-407E-A947-70E740481C1C}">
                <a14:useLocalDpi xmlns:a14="http://schemas.microsoft.com/office/drawing/2010/main" val="0"/>
              </a:ext>
            </a:extLst>
          </a:blip>
          <a:srcRect t="17068" r="4614"/>
          <a:stretch>
            <a:fillRect/>
          </a:stretch>
        </p:blipFill>
        <p:spPr bwMode="auto">
          <a:xfrm>
            <a:off x="762000" y="609600"/>
            <a:ext cx="6781800"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TextBox 2"/>
          <p:cNvSpPr txBox="1">
            <a:spLocks noChangeArrowheads="1"/>
          </p:cNvSpPr>
          <p:nvPr/>
        </p:nvSpPr>
        <p:spPr bwMode="auto">
          <a:xfrm>
            <a:off x="3886200" y="4830763"/>
            <a:ext cx="50292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1600"/>
              <a:t>A CSU/DSU (Channel Service Unit/Data Service Unit) is a digital-interface device used to connect a DTE device, such as a router, to a digital circuit (e.g., a T1 or T3 line).</a:t>
            </a:r>
          </a:p>
          <a:p>
            <a:pPr eaLnBrk="1" hangingPunct="1">
              <a:spcBef>
                <a:spcPct val="0"/>
              </a:spcBef>
              <a:buFontTx/>
              <a:buNone/>
            </a:pPr>
            <a:endParaRPr lang="en-US" altLang="en-US" sz="1600"/>
          </a:p>
          <a:p>
            <a:pPr eaLnBrk="1" hangingPunct="1">
              <a:spcBef>
                <a:spcPct val="0"/>
              </a:spcBef>
              <a:buFontTx/>
              <a:buNone/>
            </a:pPr>
            <a:r>
              <a:rPr lang="en-US" altLang="en-US" sz="1600"/>
              <a:t>The WIC (WAN Interface Card) may contain an integrated CSU/DSU that can be inserted into a router slot</a:t>
            </a:r>
          </a:p>
        </p:txBody>
      </p:sp>
      <p:sp>
        <p:nvSpPr>
          <p:cNvPr id="1945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3CB36666-7D82-964A-B5FD-7FF847967068}" type="slidenum">
              <a:rPr lang="en-US" altLang="zh-TW" sz="1400"/>
              <a:pPr/>
              <a:t>4</a:t>
            </a:fld>
            <a:endParaRPr lang="en-US" altLang="zh-TW" sz="1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ctrTitle"/>
          </p:nvPr>
        </p:nvSpPr>
        <p:spPr/>
        <p:txBody>
          <a:bodyPr/>
          <a:lstStyle/>
          <a:p>
            <a:pPr eaLnBrk="1" hangingPunct="1"/>
            <a:r>
              <a:rPr lang="en-US" altLang="zh-TW" sz="3600">
                <a:ea typeface="ＭＳ Ｐゴシック" charset="-128"/>
              </a:rPr>
              <a:t>3.1 Configure a Router</a:t>
            </a:r>
            <a:endParaRPr lang="en-US" altLang="zh-TW" sz="3600" b="1">
              <a:ea typeface="ＭＳ Ｐゴシック" charset="-128"/>
            </a:endParaRPr>
          </a:p>
        </p:txBody>
      </p:sp>
      <p:sp>
        <p:nvSpPr>
          <p:cNvPr id="56322" name="Rectangle 3"/>
          <p:cNvSpPr>
            <a:spLocks noGrp="1" noChangeArrowheads="1"/>
          </p:cNvSpPr>
          <p:nvPr>
            <p:ph type="subTitle" idx="1"/>
          </p:nvPr>
        </p:nvSpPr>
        <p:spPr/>
        <p:txBody>
          <a:bodyPr/>
          <a:lstStyle/>
          <a:p>
            <a:pPr eaLnBrk="1" hangingPunct="1"/>
            <a:endParaRPr lang="en-US" altLang="en-US">
              <a:ea typeface="ＭＳ Ｐゴシック" charset="-128"/>
            </a:endParaRPr>
          </a:p>
        </p:txBody>
      </p:sp>
      <p:sp>
        <p:nvSpPr>
          <p:cNvPr id="5632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E395B2D2-008A-2D47-80EB-C41005D869FC}" type="slidenum">
              <a:rPr lang="en-US" altLang="zh-TW" sz="1400"/>
              <a:pPr/>
              <a:t>40</a:t>
            </a:fld>
            <a:endParaRPr lang="en-US" altLang="zh-TW" sz="1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457200" y="274638"/>
            <a:ext cx="8229600" cy="563562"/>
          </a:xfrm>
        </p:spPr>
        <p:txBody>
          <a:bodyPr/>
          <a:lstStyle/>
          <a:p>
            <a:pPr algn="l" eaLnBrk="1" hangingPunct="1"/>
            <a:r>
              <a:rPr lang="en-US" altLang="zh-TW" sz="1800">
                <a:ea typeface="ＭＳ Ｐゴシック" charset="-128"/>
              </a:rPr>
              <a:t> </a:t>
            </a:r>
            <a:r>
              <a:rPr lang="en-US" altLang="zh-TW" sz="1800" b="1">
                <a:ea typeface="ＭＳ Ｐゴシック" charset="-128"/>
              </a:rPr>
              <a:t>3.1.1 CLI command modes</a:t>
            </a:r>
            <a:r>
              <a:rPr lang="en-US" altLang="zh-TW" sz="1800">
                <a:ea typeface="ＭＳ Ｐゴシック" charset="-128"/>
              </a:rPr>
              <a:t> </a:t>
            </a:r>
          </a:p>
        </p:txBody>
      </p:sp>
      <p:pic>
        <p:nvPicPr>
          <p:cNvPr id="57346"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914" t="27673" r="40762" b="18239"/>
          <a:stretch>
            <a:fillRect/>
          </a:stretch>
        </p:blipFill>
        <p:spPr>
          <a:xfrm>
            <a:off x="304800" y="974725"/>
            <a:ext cx="8305800" cy="5883275"/>
          </a:xfrm>
          <a:noFill/>
        </p:spPr>
      </p:pic>
      <p:sp>
        <p:nvSpPr>
          <p:cNvPr id="5734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83E5F117-93FC-AF4C-A1B1-1461AEAB705C}" type="slidenum">
              <a:rPr lang="en-US" altLang="zh-TW" sz="1400"/>
              <a:pPr/>
              <a:t>41</a:t>
            </a:fld>
            <a:endParaRPr lang="en-US" altLang="zh-TW" sz="1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6088" y="517525"/>
            <a:ext cx="817245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0" name="Rectangle 4"/>
          <p:cNvSpPr>
            <a:spLocks noChangeArrowheads="1"/>
          </p:cNvSpPr>
          <p:nvPr/>
        </p:nvSpPr>
        <p:spPr bwMode="auto">
          <a:xfrm>
            <a:off x="446088" y="4149725"/>
            <a:ext cx="8072437"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500">
                <a:solidFill>
                  <a:srgbClr val="000000"/>
                </a:solidFill>
                <a:latin typeface="Arial" charset="0"/>
                <a:ea typeface="ＭＳ Ｐゴシック" charset="-128"/>
              </a:rPr>
              <a:t>Two commands are used to restrict access to the privileged EXEC mode.</a:t>
            </a:r>
          </a:p>
          <a:p>
            <a:pPr eaLnBrk="1" hangingPunct="1">
              <a:spcBef>
                <a:spcPct val="0"/>
              </a:spcBef>
              <a:buFontTx/>
              <a:buNone/>
            </a:pPr>
            <a:r>
              <a:rPr kumimoji="0" lang="en-US" altLang="en-US" sz="1500">
                <a:solidFill>
                  <a:srgbClr val="000000"/>
                </a:solidFill>
                <a:latin typeface="Arial" charset="0"/>
                <a:ea typeface="ＭＳ Ｐゴシック" charset="-128"/>
              </a:rPr>
              <a:t>“</a:t>
            </a:r>
            <a:r>
              <a:rPr kumimoji="0" lang="en-US" altLang="ja-JP" sz="1500">
                <a:solidFill>
                  <a:srgbClr val="000000"/>
                </a:solidFill>
                <a:latin typeface="Courier" charset="0"/>
                <a:ea typeface="ＭＳ Ｐゴシック" charset="-128"/>
              </a:rPr>
              <a:t>enable password</a:t>
            </a:r>
            <a:r>
              <a:rPr kumimoji="0" lang="en-US" altLang="en-US" sz="1500">
                <a:solidFill>
                  <a:srgbClr val="000000"/>
                </a:solidFill>
                <a:latin typeface="Courier" charset="0"/>
                <a:ea typeface="ＭＳ Ｐゴシック" charset="-128"/>
              </a:rPr>
              <a:t>”</a:t>
            </a:r>
            <a:r>
              <a:rPr kumimoji="0" lang="en-US" altLang="ja-JP" sz="1500">
                <a:solidFill>
                  <a:srgbClr val="000000"/>
                </a:solidFill>
                <a:latin typeface="Arial" charset="0"/>
                <a:ea typeface="ＭＳ Ｐゴシック" charset="-128"/>
              </a:rPr>
              <a:t> : The passwords are shown in clear text in the configuration files.</a:t>
            </a:r>
          </a:p>
          <a:p>
            <a:pPr eaLnBrk="1" hangingPunct="1">
              <a:spcBef>
                <a:spcPct val="0"/>
              </a:spcBef>
              <a:buFontTx/>
              <a:buNone/>
            </a:pPr>
            <a:r>
              <a:rPr kumimoji="0" lang="en-US" altLang="en-US" sz="1500">
                <a:solidFill>
                  <a:srgbClr val="000000"/>
                </a:solidFill>
                <a:latin typeface="Arial" charset="0"/>
                <a:ea typeface="ＭＳ Ｐゴシック" charset="-128"/>
              </a:rPr>
              <a:t>“</a:t>
            </a:r>
            <a:r>
              <a:rPr kumimoji="0" lang="en-US" altLang="ja-JP" sz="1500">
                <a:solidFill>
                  <a:srgbClr val="000000"/>
                </a:solidFill>
                <a:latin typeface="Courier" charset="0"/>
                <a:ea typeface="ＭＳ Ｐゴシック" charset="-128"/>
              </a:rPr>
              <a:t>enable secret</a:t>
            </a:r>
            <a:r>
              <a:rPr kumimoji="0" lang="en-US" altLang="en-US" sz="1500">
                <a:solidFill>
                  <a:srgbClr val="000000"/>
                </a:solidFill>
                <a:latin typeface="Courier" charset="0"/>
                <a:ea typeface="ＭＳ Ｐゴシック" charset="-128"/>
              </a:rPr>
              <a:t>”</a:t>
            </a:r>
            <a:r>
              <a:rPr kumimoji="0" lang="en-US" altLang="ja-JP" sz="1500">
                <a:solidFill>
                  <a:srgbClr val="000000"/>
                </a:solidFill>
                <a:latin typeface="Arial" charset="0"/>
                <a:ea typeface="ＭＳ Ｐゴシック" charset="-128"/>
              </a:rPr>
              <a:t>     : uses a strong MD5 algorithm for encryption</a:t>
            </a:r>
            <a:endParaRPr kumimoji="0" lang="en-US" altLang="en-US" sz="1500">
              <a:solidFill>
                <a:srgbClr val="000000"/>
              </a:solidFill>
              <a:latin typeface="Arial" charset="0"/>
              <a:ea typeface="ＭＳ Ｐゴシック" charset="-128"/>
            </a:endParaRPr>
          </a:p>
        </p:txBody>
      </p:sp>
      <p:sp>
        <p:nvSpPr>
          <p:cNvPr id="58371"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BE7F8D5B-47DF-954D-B20E-5EC18C436543}" type="slidenum">
              <a:rPr lang="en-US" altLang="zh-TW" sz="1400"/>
              <a:pPr/>
              <a:t>42</a:t>
            </a:fld>
            <a:endParaRPr lang="en-US" altLang="zh-TW" sz="1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289" t="27675" r="38690" b="23009"/>
          <a:stretch>
            <a:fillRect/>
          </a:stretch>
        </p:blipFill>
        <p:spPr>
          <a:xfrm>
            <a:off x="685800" y="609600"/>
            <a:ext cx="7467600" cy="4678363"/>
          </a:xfrm>
          <a:noFill/>
        </p:spPr>
      </p:pic>
      <p:sp>
        <p:nvSpPr>
          <p:cNvPr id="59394" name="Rectangle 9"/>
          <p:cNvSpPr>
            <a:spLocks noChangeArrowheads="1"/>
          </p:cNvSpPr>
          <p:nvPr/>
        </p:nvSpPr>
        <p:spPr bwMode="auto">
          <a:xfrm>
            <a:off x="228600" y="104775"/>
            <a:ext cx="868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solidFill>
                  <a:schemeClr val="tx2"/>
                </a:solidFill>
                <a:latin typeface="Arial" charset="0"/>
                <a:ea typeface="ＭＳ Ｐゴシック" charset="-128"/>
              </a:rPr>
              <a:t> </a:t>
            </a:r>
            <a:r>
              <a:rPr lang="en-US" altLang="zh-TW" sz="1800" b="1">
                <a:solidFill>
                  <a:schemeClr val="tx2"/>
                </a:solidFill>
                <a:latin typeface="Arial" charset="0"/>
                <a:ea typeface="ＭＳ Ｐゴシック" charset="-128"/>
              </a:rPr>
              <a:t>3.1.3 Configuring router passwords</a:t>
            </a:r>
          </a:p>
        </p:txBody>
      </p:sp>
      <p:sp>
        <p:nvSpPr>
          <p:cNvPr id="59395" name="Rectangle 11"/>
          <p:cNvSpPr>
            <a:spLocks noChangeArrowheads="1"/>
          </p:cNvSpPr>
          <p:nvPr/>
        </p:nvSpPr>
        <p:spPr bwMode="auto">
          <a:xfrm>
            <a:off x="304800" y="5334000"/>
            <a:ext cx="78930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endParaRPr kumimoji="0" lang="en-US" altLang="en-US" sz="1500">
              <a:solidFill>
                <a:srgbClr val="000000"/>
              </a:solidFill>
              <a:latin typeface="Courier" charset="0"/>
              <a:ea typeface="ＭＳ Ｐゴシック" charset="-128"/>
            </a:endParaRPr>
          </a:p>
          <a:p>
            <a:pPr eaLnBrk="1" hangingPunct="1">
              <a:spcBef>
                <a:spcPct val="0"/>
              </a:spcBef>
              <a:buFontTx/>
              <a:buNone/>
            </a:pPr>
            <a:r>
              <a:rPr kumimoji="0" lang="en-US" altLang="en-US" sz="1500">
                <a:solidFill>
                  <a:srgbClr val="000000"/>
                </a:solidFill>
                <a:latin typeface="Courier" charset="0"/>
                <a:ea typeface="ＭＳ Ｐゴシック" charset="-128"/>
              </a:rPr>
              <a:t>“service password-encrypti</a:t>
            </a:r>
            <a:r>
              <a:rPr kumimoji="0" lang="en-US" altLang="en-US" sz="1500">
                <a:solidFill>
                  <a:srgbClr val="000000"/>
                </a:solidFill>
                <a:latin typeface="Arial" charset="0"/>
                <a:ea typeface="ＭＳ Ｐゴシック" charset="-128"/>
              </a:rPr>
              <a:t>on”: It applies a weak encryption to all unencrypted passwords. </a:t>
            </a:r>
          </a:p>
        </p:txBody>
      </p:sp>
      <p:sp>
        <p:nvSpPr>
          <p:cNvPr id="5939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A442727A-1837-0546-94D6-B0E7F059F1B7}" type="slidenum">
              <a:rPr lang="en-US" altLang="zh-TW" sz="1400"/>
              <a:pPr/>
              <a:t>43</a:t>
            </a:fld>
            <a:endParaRPr lang="en-US" altLang="zh-TW" sz="1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4"/>
          <p:cNvSpPr>
            <a:spLocks noGrp="1" noChangeArrowheads="1"/>
          </p:cNvSpPr>
          <p:nvPr>
            <p:ph type="title"/>
          </p:nvPr>
        </p:nvSpPr>
        <p:spPr/>
        <p:txBody>
          <a:bodyPr/>
          <a:lstStyle/>
          <a:p>
            <a:pPr algn="l" eaLnBrk="1" hangingPunct="1"/>
            <a:r>
              <a:rPr lang="en-US" altLang="zh-TW" sz="1800">
                <a:ea typeface="ＭＳ Ｐゴシック" charset="-128"/>
              </a:rPr>
              <a:t> </a:t>
            </a:r>
            <a:r>
              <a:rPr lang="en-US" altLang="zh-TW" sz="1800" b="1">
                <a:ea typeface="ＭＳ Ｐゴシック" charset="-128"/>
              </a:rPr>
              <a:t>3.1.4 Examining the show commands</a:t>
            </a:r>
          </a:p>
        </p:txBody>
      </p:sp>
      <p:sp>
        <p:nvSpPr>
          <p:cNvPr id="60418" name="Rectangle 8"/>
          <p:cNvSpPr>
            <a:spLocks noChangeArrowheads="1"/>
          </p:cNvSpPr>
          <p:nvPr/>
        </p:nvSpPr>
        <p:spPr bwMode="auto">
          <a:xfrm>
            <a:off x="0" y="1219200"/>
            <a:ext cx="9144000" cy="590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3200">
                <a:solidFill>
                  <a:schemeClr val="tx1"/>
                </a:solidFill>
                <a:latin typeface="Times New Roman" charset="0"/>
                <a:ea typeface="PMingLiU" charset="-120"/>
                <a:cs typeface="新細明體" charset="-120"/>
              </a:defRPr>
            </a:lvl1pPr>
            <a:lvl2pPr marL="800100" indent="-34290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endParaRPr lang="en-US" altLang="zh-TW" sz="1800">
              <a:latin typeface="Arial" charset="0"/>
              <a:ea typeface="ＭＳ Ｐゴシック" charset="-128"/>
            </a:endParaRPr>
          </a:p>
          <a:p>
            <a:pPr lvl="1">
              <a:spcBef>
                <a:spcPct val="0"/>
              </a:spcBef>
              <a:buFont typeface="Courier New" charset="0"/>
              <a:buChar char="o"/>
            </a:pPr>
            <a:r>
              <a:rPr lang="en-US" altLang="zh-TW" sz="1800" b="1">
                <a:latin typeface="Arial" charset="0"/>
                <a:ea typeface="ＭＳ Ｐゴシック" charset="-128"/>
              </a:rPr>
              <a:t>show interfaces</a:t>
            </a:r>
            <a:r>
              <a:rPr lang="en-US" altLang="zh-TW" sz="1800">
                <a:latin typeface="Arial" charset="0"/>
                <a:ea typeface="ＭＳ Ｐゴシック" charset="-128"/>
              </a:rPr>
              <a:t> – Displays statistics for all interfaces on a router. : </a:t>
            </a:r>
          </a:p>
          <a:p>
            <a:pPr lvl="1">
              <a:spcBef>
                <a:spcPct val="0"/>
              </a:spcBef>
              <a:buFont typeface="Courier New" charset="0"/>
              <a:buChar char="o"/>
            </a:pPr>
            <a:r>
              <a:rPr lang="en-US" altLang="zh-TW" sz="1800" b="1">
                <a:latin typeface="Arial" charset="0"/>
                <a:ea typeface="ＭＳ Ｐゴシック" charset="-128"/>
              </a:rPr>
              <a:t>show interfaces serial 0/1</a:t>
            </a:r>
            <a:r>
              <a:rPr lang="en-US" altLang="zh-TW" sz="1800">
                <a:latin typeface="Arial" charset="0"/>
                <a:ea typeface="ＭＳ Ｐゴシック" charset="-128"/>
              </a:rPr>
              <a:t> </a:t>
            </a:r>
          </a:p>
          <a:p>
            <a:pPr lvl="1">
              <a:spcBef>
                <a:spcPct val="0"/>
              </a:spcBef>
              <a:buFont typeface="Arial" charset="0"/>
              <a:buChar char="•"/>
            </a:pPr>
            <a:endParaRPr lang="en-US" altLang="zh-TW" sz="1800" b="1">
              <a:latin typeface="Arial" charset="0"/>
              <a:ea typeface="ＭＳ Ｐゴシック" charset="-128"/>
            </a:endParaRPr>
          </a:p>
          <a:p>
            <a:pPr lvl="1">
              <a:spcBef>
                <a:spcPct val="0"/>
              </a:spcBef>
              <a:buFont typeface="Courier New" charset="0"/>
              <a:buChar char="o"/>
            </a:pPr>
            <a:r>
              <a:rPr lang="en-US" altLang="zh-TW" sz="1800" b="1">
                <a:latin typeface="Arial" charset="0"/>
                <a:ea typeface="ＭＳ Ｐゴシック" charset="-128"/>
              </a:rPr>
              <a:t>show clock</a:t>
            </a:r>
            <a:r>
              <a:rPr lang="en-US" altLang="zh-TW" sz="1800">
                <a:latin typeface="Arial" charset="0"/>
                <a:ea typeface="ＭＳ Ｐゴシック" charset="-128"/>
              </a:rPr>
              <a:t> - Shows the time set in the router </a:t>
            </a:r>
          </a:p>
          <a:p>
            <a:pPr lvl="1">
              <a:spcBef>
                <a:spcPct val="0"/>
              </a:spcBef>
              <a:buFont typeface="Courier New" charset="0"/>
              <a:buChar char="o"/>
            </a:pPr>
            <a:r>
              <a:rPr lang="en-US" altLang="zh-TW" sz="1800" b="1">
                <a:latin typeface="Arial" charset="0"/>
                <a:ea typeface="ＭＳ Ｐゴシック" charset="-128"/>
              </a:rPr>
              <a:t>show hosts</a:t>
            </a:r>
            <a:r>
              <a:rPr lang="en-US" altLang="zh-TW" sz="1800">
                <a:latin typeface="Arial" charset="0"/>
                <a:ea typeface="ＭＳ Ｐゴシック" charset="-128"/>
              </a:rPr>
              <a:t> - Displays a cached list of host names and addresses </a:t>
            </a:r>
          </a:p>
          <a:p>
            <a:pPr lvl="1">
              <a:spcBef>
                <a:spcPct val="0"/>
              </a:spcBef>
              <a:buFont typeface="Courier New" charset="0"/>
              <a:buChar char="o"/>
            </a:pPr>
            <a:r>
              <a:rPr lang="en-US" altLang="zh-TW" sz="1800" b="1">
                <a:latin typeface="Arial" charset="0"/>
                <a:ea typeface="ＭＳ Ｐゴシック" charset="-128"/>
              </a:rPr>
              <a:t>show users</a:t>
            </a:r>
            <a:r>
              <a:rPr lang="en-US" altLang="zh-TW" sz="1800">
                <a:latin typeface="Arial" charset="0"/>
                <a:ea typeface="ＭＳ Ｐゴシック" charset="-128"/>
              </a:rPr>
              <a:t> - Displays all users who are connected to the router </a:t>
            </a:r>
          </a:p>
          <a:p>
            <a:pPr lvl="1">
              <a:spcBef>
                <a:spcPct val="0"/>
              </a:spcBef>
              <a:buFont typeface="Courier New" charset="0"/>
              <a:buChar char="o"/>
            </a:pPr>
            <a:r>
              <a:rPr lang="en-US" altLang="zh-TW" sz="1800" b="1">
                <a:latin typeface="Arial" charset="0"/>
                <a:ea typeface="ＭＳ Ｐゴシック" charset="-128"/>
              </a:rPr>
              <a:t>show history</a:t>
            </a:r>
            <a:r>
              <a:rPr lang="en-US" altLang="zh-TW" sz="1800">
                <a:latin typeface="Arial" charset="0"/>
                <a:ea typeface="ＭＳ Ｐゴシック" charset="-128"/>
              </a:rPr>
              <a:t> - Displays a history of commands that have been entered </a:t>
            </a:r>
          </a:p>
          <a:p>
            <a:pPr lvl="1">
              <a:spcBef>
                <a:spcPct val="0"/>
              </a:spcBef>
              <a:buFont typeface="Courier New" charset="0"/>
              <a:buChar char="o"/>
            </a:pPr>
            <a:r>
              <a:rPr lang="en-US" altLang="zh-TW" sz="1800" b="1">
                <a:latin typeface="Arial" charset="0"/>
                <a:ea typeface="ＭＳ Ｐゴシック" charset="-128"/>
              </a:rPr>
              <a:t>show flash</a:t>
            </a:r>
            <a:r>
              <a:rPr lang="en-US" altLang="zh-TW" sz="1800">
                <a:latin typeface="Arial" charset="0"/>
                <a:ea typeface="ＭＳ Ｐゴシック" charset="-128"/>
              </a:rPr>
              <a:t> - Displays information about flash memory and what IOS files are stored there </a:t>
            </a:r>
          </a:p>
          <a:p>
            <a:pPr lvl="1">
              <a:spcBef>
                <a:spcPct val="0"/>
              </a:spcBef>
              <a:buFont typeface="Courier New" charset="0"/>
              <a:buChar char="o"/>
            </a:pPr>
            <a:r>
              <a:rPr lang="en-US" altLang="zh-TW" sz="1800" b="1">
                <a:latin typeface="Arial" charset="0"/>
                <a:ea typeface="ＭＳ Ｐゴシック" charset="-128"/>
              </a:rPr>
              <a:t>show version</a:t>
            </a:r>
            <a:r>
              <a:rPr lang="en-US" altLang="zh-TW" sz="1800">
                <a:latin typeface="Arial" charset="0"/>
                <a:ea typeface="ＭＳ Ｐゴシック" charset="-128"/>
              </a:rPr>
              <a:t> - Displays information about the currently loaded software version along with hardware and device information.</a:t>
            </a:r>
          </a:p>
          <a:p>
            <a:pPr lvl="1">
              <a:spcBef>
                <a:spcPct val="0"/>
              </a:spcBef>
              <a:buFont typeface="Courier New" charset="0"/>
              <a:buChar char="o"/>
            </a:pPr>
            <a:r>
              <a:rPr lang="en-US" altLang="zh-TW" sz="1800" b="1">
                <a:latin typeface="Arial" charset="0"/>
                <a:ea typeface="ＭＳ Ｐゴシック" charset="-128"/>
              </a:rPr>
              <a:t>show arp</a:t>
            </a:r>
            <a:r>
              <a:rPr lang="en-US" altLang="zh-TW" sz="1800">
                <a:latin typeface="Arial" charset="0"/>
                <a:ea typeface="ＭＳ Ｐゴシック" charset="-128"/>
              </a:rPr>
              <a:t> - Displays the ARP table of the router </a:t>
            </a:r>
          </a:p>
          <a:p>
            <a:pPr lvl="1">
              <a:spcBef>
                <a:spcPct val="0"/>
              </a:spcBef>
              <a:buFont typeface="Courier New" charset="0"/>
              <a:buChar char="o"/>
            </a:pPr>
            <a:r>
              <a:rPr lang="en-US" altLang="zh-TW" sz="1800" b="1">
                <a:latin typeface="Arial" charset="0"/>
                <a:ea typeface="ＭＳ Ｐゴシック" charset="-128"/>
              </a:rPr>
              <a:t>show protocols</a:t>
            </a:r>
            <a:r>
              <a:rPr lang="en-US" altLang="zh-TW" sz="1800">
                <a:latin typeface="Arial" charset="0"/>
                <a:ea typeface="ＭＳ Ｐゴシック" charset="-128"/>
              </a:rPr>
              <a:t> - Displays the global and interface-specific status of any configured Layer 3 protocols </a:t>
            </a:r>
          </a:p>
          <a:p>
            <a:pPr lvl="1">
              <a:spcBef>
                <a:spcPct val="0"/>
              </a:spcBef>
              <a:buFontTx/>
              <a:buNone/>
            </a:pPr>
            <a:endParaRPr lang="en-US" altLang="zh-TW" sz="1800">
              <a:latin typeface="Arial" charset="0"/>
              <a:ea typeface="ＭＳ Ｐゴシック" charset="-128"/>
            </a:endParaRPr>
          </a:p>
          <a:p>
            <a:pPr lvl="1">
              <a:spcBef>
                <a:spcPct val="0"/>
              </a:spcBef>
              <a:buFont typeface="Courier New" charset="0"/>
              <a:buChar char="o"/>
            </a:pPr>
            <a:r>
              <a:rPr lang="en-US" altLang="zh-TW" sz="1800" b="1">
                <a:latin typeface="Arial" charset="0"/>
                <a:ea typeface="ＭＳ Ｐゴシック" charset="-128"/>
              </a:rPr>
              <a:t>show startup-config</a:t>
            </a:r>
            <a:r>
              <a:rPr lang="en-US" altLang="zh-TW" sz="1800">
                <a:latin typeface="Arial" charset="0"/>
                <a:ea typeface="ＭＳ Ｐゴシック" charset="-128"/>
              </a:rPr>
              <a:t> - Displays the saved configuration located in NVRAM </a:t>
            </a:r>
          </a:p>
          <a:p>
            <a:pPr lvl="1">
              <a:spcBef>
                <a:spcPct val="0"/>
              </a:spcBef>
              <a:buFont typeface="Courier New" charset="0"/>
              <a:buChar char="o"/>
            </a:pPr>
            <a:r>
              <a:rPr lang="en-US" altLang="zh-TW" sz="1800" b="1">
                <a:latin typeface="Arial" charset="0"/>
                <a:ea typeface="ＭＳ Ｐゴシック" charset="-128"/>
              </a:rPr>
              <a:t>show running-config</a:t>
            </a:r>
            <a:r>
              <a:rPr lang="en-US" altLang="zh-TW" sz="1800">
                <a:latin typeface="Arial" charset="0"/>
                <a:ea typeface="ＭＳ Ｐゴシック" charset="-128"/>
              </a:rPr>
              <a:t> - Displays the contents of the currently running configuration file or the configuration for a specific interface, or map class information.</a:t>
            </a:r>
          </a:p>
          <a:p>
            <a:pPr>
              <a:spcBef>
                <a:spcPct val="0"/>
              </a:spcBef>
            </a:pPr>
            <a:endParaRPr lang="en-US" altLang="zh-TW" sz="1800">
              <a:latin typeface="Arial" charset="0"/>
              <a:ea typeface="ＭＳ Ｐゴシック" charset="-128"/>
            </a:endParaRPr>
          </a:p>
        </p:txBody>
      </p:sp>
      <p:sp>
        <p:nvSpPr>
          <p:cNvPr id="6041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C26D0412-1715-B34C-A895-C76ADE08AFF0}" type="slidenum">
              <a:rPr lang="en-US" altLang="zh-TW" sz="1400"/>
              <a:pPr/>
              <a:t>44</a:t>
            </a:fld>
            <a:endParaRPr lang="en-US" altLang="zh-TW" sz="1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4"/>
          <p:cNvSpPr>
            <a:spLocks noGrp="1" noChangeArrowheads="1"/>
          </p:cNvSpPr>
          <p:nvPr>
            <p:ph type="title"/>
          </p:nvPr>
        </p:nvSpPr>
        <p:spPr>
          <a:xfrm>
            <a:off x="457200" y="274638"/>
            <a:ext cx="8229600" cy="487362"/>
          </a:xfrm>
        </p:spPr>
        <p:txBody>
          <a:bodyPr/>
          <a:lstStyle/>
          <a:p>
            <a:pPr algn="l" eaLnBrk="1" hangingPunct="1"/>
            <a:r>
              <a:rPr lang="en-US" altLang="zh-TW" sz="1800" b="1">
                <a:ea typeface="ＭＳ Ｐゴシック" charset="-128"/>
              </a:rPr>
              <a:t>3.1.5 Configuring a serial interface</a:t>
            </a:r>
          </a:p>
        </p:txBody>
      </p:sp>
      <p:pic>
        <p:nvPicPr>
          <p:cNvPr id="61442"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846" t="26903" r="40762" b="19818"/>
          <a:stretch>
            <a:fillRect/>
          </a:stretch>
        </p:blipFill>
        <p:spPr>
          <a:xfrm>
            <a:off x="304800" y="1797050"/>
            <a:ext cx="7391400" cy="5060950"/>
          </a:xfrm>
          <a:noFill/>
        </p:spPr>
      </p:pic>
      <p:sp>
        <p:nvSpPr>
          <p:cNvPr id="61443" name="Rectangle 7"/>
          <p:cNvSpPr>
            <a:spLocks noChangeArrowheads="1"/>
          </p:cNvSpPr>
          <p:nvPr/>
        </p:nvSpPr>
        <p:spPr bwMode="auto">
          <a:xfrm>
            <a:off x="457200" y="838200"/>
            <a:ext cx="4008438"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solidFill>
                  <a:schemeClr val="tx2"/>
                </a:solidFill>
                <a:latin typeface="Arial" charset="0"/>
                <a:ea typeface="ＭＳ Ｐゴシック" charset="-128"/>
              </a:rPr>
              <a:t>Router(config)    # interface serial 0/0 </a:t>
            </a:r>
            <a:br>
              <a:rPr lang="en-US" altLang="zh-TW" sz="1800">
                <a:solidFill>
                  <a:schemeClr val="tx2"/>
                </a:solidFill>
                <a:latin typeface="Arial" charset="0"/>
                <a:ea typeface="ＭＳ Ｐゴシック" charset="-128"/>
              </a:rPr>
            </a:br>
            <a:r>
              <a:rPr lang="en-US" altLang="zh-TW" sz="1800">
                <a:solidFill>
                  <a:schemeClr val="tx2"/>
                </a:solidFill>
                <a:latin typeface="Arial" charset="0"/>
                <a:ea typeface="ＭＳ Ｐゴシック" charset="-128"/>
              </a:rPr>
              <a:t>Router(config-if) # clock rate 56000 </a:t>
            </a:r>
            <a:br>
              <a:rPr lang="en-US" altLang="zh-TW" sz="1800">
                <a:solidFill>
                  <a:schemeClr val="tx2"/>
                </a:solidFill>
                <a:latin typeface="Arial" charset="0"/>
                <a:ea typeface="ＭＳ Ｐゴシック" charset="-128"/>
              </a:rPr>
            </a:br>
            <a:r>
              <a:rPr lang="en-US" altLang="zh-TW" sz="1800">
                <a:solidFill>
                  <a:schemeClr val="tx2"/>
                </a:solidFill>
                <a:latin typeface="Arial" charset="0"/>
                <a:ea typeface="ＭＳ Ｐゴシック" charset="-128"/>
              </a:rPr>
              <a:t>Router(config-if) # no shutdown</a:t>
            </a:r>
            <a:endParaRPr lang="en-US" altLang="en-US" sz="1800">
              <a:solidFill>
                <a:schemeClr val="tx2"/>
              </a:solidFill>
              <a:latin typeface="Arial" charset="0"/>
              <a:ea typeface="ＭＳ Ｐゴシック" charset="-128"/>
            </a:endParaRPr>
          </a:p>
        </p:txBody>
      </p:sp>
      <p:sp>
        <p:nvSpPr>
          <p:cNvPr id="6144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1A30123F-7B61-9D49-A0A5-31E36F65AC0F}" type="slidenum">
              <a:rPr lang="en-US" altLang="zh-TW" sz="1400"/>
              <a:pPr/>
              <a:t>45</a:t>
            </a:fld>
            <a:endParaRPr lang="en-US" altLang="zh-TW" sz="1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4"/>
          <p:cNvSpPr>
            <a:spLocks noGrp="1" noChangeArrowheads="1"/>
          </p:cNvSpPr>
          <p:nvPr>
            <p:ph type="title"/>
          </p:nvPr>
        </p:nvSpPr>
        <p:spPr/>
        <p:txBody>
          <a:bodyPr/>
          <a:lstStyle/>
          <a:p>
            <a:pPr algn="l" eaLnBrk="1" hangingPunct="1"/>
            <a:r>
              <a:rPr lang="en-US" altLang="zh-TW" sz="1800" b="1">
                <a:ea typeface="ＭＳ Ｐゴシック" charset="-128"/>
              </a:rPr>
              <a:t>3.1.7 Configuring an Ethernet interface</a:t>
            </a:r>
          </a:p>
        </p:txBody>
      </p:sp>
      <p:pic>
        <p:nvPicPr>
          <p:cNvPr id="62466"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101" t="27499" r="39822" b="18835"/>
          <a:stretch>
            <a:fillRect/>
          </a:stretch>
        </p:blipFill>
        <p:spPr>
          <a:xfrm>
            <a:off x="685800" y="1143000"/>
            <a:ext cx="7924800" cy="5399088"/>
          </a:xfrm>
          <a:noFill/>
        </p:spPr>
      </p:pic>
      <p:sp>
        <p:nvSpPr>
          <p:cNvPr id="6246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2AD8B95F-4050-174D-BE66-0230AB4AB74F}" type="slidenum">
              <a:rPr lang="en-US" altLang="zh-TW" sz="1400"/>
              <a:pPr/>
              <a:t>46</a:t>
            </a:fld>
            <a:endParaRPr lang="en-US" altLang="zh-TW"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5"/>
          <p:cNvSpPr>
            <a:spLocks noGrp="1" noChangeArrowheads="1"/>
          </p:cNvSpPr>
          <p:nvPr>
            <p:ph type="ctrTitle"/>
          </p:nvPr>
        </p:nvSpPr>
        <p:spPr/>
        <p:txBody>
          <a:bodyPr/>
          <a:lstStyle/>
          <a:p>
            <a:pPr eaLnBrk="1" hangingPunct="1"/>
            <a:r>
              <a:rPr lang="en-US" altLang="zh-TW" sz="3600">
                <a:ea typeface="ＭＳ Ｐゴシック" charset="-128"/>
              </a:rPr>
              <a:t> 3.2 Finishing the Configuration</a:t>
            </a:r>
          </a:p>
        </p:txBody>
      </p:sp>
      <p:sp>
        <p:nvSpPr>
          <p:cNvPr id="6349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8C0B416D-A8AF-6240-8E37-B7758A3B09E7}" type="slidenum">
              <a:rPr lang="en-US" altLang="zh-TW" sz="1400"/>
              <a:pPr/>
              <a:t>47</a:t>
            </a:fld>
            <a:endParaRPr lang="en-US" altLang="zh-TW" sz="1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4"/>
          <p:cNvSpPr>
            <a:spLocks noGrp="1" noChangeArrowheads="1"/>
          </p:cNvSpPr>
          <p:nvPr>
            <p:ph type="title"/>
          </p:nvPr>
        </p:nvSpPr>
        <p:spPr/>
        <p:txBody>
          <a:bodyPr/>
          <a:lstStyle/>
          <a:p>
            <a:pPr eaLnBrk="1" hangingPunct="1"/>
            <a:r>
              <a:rPr lang="en-US" altLang="zh-TW" sz="1800">
                <a:ea typeface="ＭＳ Ｐゴシック" charset="-128"/>
              </a:rPr>
              <a:t> </a:t>
            </a:r>
            <a:r>
              <a:rPr lang="en-US" altLang="zh-TW" sz="1800" b="1">
                <a:ea typeface="ＭＳ Ｐゴシック" charset="-128"/>
              </a:rPr>
              <a:t>5.2.1 IOS file system overview</a:t>
            </a:r>
          </a:p>
        </p:txBody>
      </p:sp>
      <p:pic>
        <p:nvPicPr>
          <p:cNvPr id="64514"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4995" t="30867" r="53497" b="24588"/>
          <a:stretch>
            <a:fillRect/>
          </a:stretch>
        </p:blipFill>
        <p:spPr>
          <a:xfrm>
            <a:off x="2339975" y="1700213"/>
            <a:ext cx="4584700" cy="4752975"/>
          </a:xfrm>
          <a:noFill/>
        </p:spPr>
      </p:pic>
      <p:sp>
        <p:nvSpPr>
          <p:cNvPr id="64515" name="Text Box 7"/>
          <p:cNvSpPr txBox="1">
            <a:spLocks noChangeArrowheads="1"/>
          </p:cNvSpPr>
          <p:nvPr/>
        </p:nvSpPr>
        <p:spPr bwMode="auto">
          <a:xfrm>
            <a:off x="1239838" y="1412875"/>
            <a:ext cx="3462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Network components in memory</a:t>
            </a:r>
          </a:p>
        </p:txBody>
      </p:sp>
      <p:sp>
        <p:nvSpPr>
          <p:cNvPr id="6451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7F8BEDA8-1DD7-F642-833B-D4EED0C1CC71}" type="slidenum">
              <a:rPr lang="en-US" altLang="zh-TW" sz="1400"/>
              <a:pPr/>
              <a:t>48</a:t>
            </a:fld>
            <a:endParaRPr lang="en-US" altLang="zh-TW" sz="1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745" t="26096" r="39619" b="18239"/>
          <a:stretch>
            <a:fillRect/>
          </a:stretch>
        </p:blipFill>
        <p:spPr>
          <a:xfrm>
            <a:off x="533400" y="838200"/>
            <a:ext cx="8153400" cy="5703888"/>
          </a:xfrm>
          <a:noFill/>
        </p:spPr>
      </p:pic>
      <p:sp>
        <p:nvSpPr>
          <p:cNvPr id="65538" name="Rectangle 8"/>
          <p:cNvSpPr>
            <a:spLocks noChangeArrowheads="1"/>
          </p:cNvSpPr>
          <p:nvPr/>
        </p:nvSpPr>
        <p:spPr bwMode="auto">
          <a:xfrm>
            <a:off x="838200" y="152400"/>
            <a:ext cx="449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b="1">
                <a:solidFill>
                  <a:schemeClr val="tx2"/>
                </a:solidFill>
                <a:latin typeface="Arial" charset="0"/>
                <a:ea typeface="ＭＳ Ｐゴシック" charset="-128"/>
              </a:rPr>
              <a:t>3.1.6 Making configuration changes</a:t>
            </a:r>
            <a:br>
              <a:rPr lang="en-US" altLang="zh-TW" sz="1800" b="1">
                <a:solidFill>
                  <a:schemeClr val="tx2"/>
                </a:solidFill>
                <a:latin typeface="Arial" charset="0"/>
                <a:ea typeface="ＭＳ Ｐゴシック" charset="-128"/>
              </a:rPr>
            </a:br>
            <a:endParaRPr lang="en-US" altLang="zh-TW" sz="1800" b="1">
              <a:solidFill>
                <a:schemeClr val="tx2"/>
              </a:solidFill>
              <a:latin typeface="Arial" charset="0"/>
              <a:ea typeface="ＭＳ Ｐゴシック" charset="-128"/>
            </a:endParaRPr>
          </a:p>
        </p:txBody>
      </p:sp>
      <p:sp>
        <p:nvSpPr>
          <p:cNvPr id="6553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62F08C26-8558-3F4D-A32E-FA49E328D8AC}" type="slidenum">
              <a:rPr lang="en-US" altLang="zh-TW" sz="1400"/>
              <a:pPr/>
              <a:t>49</a:t>
            </a:fld>
            <a:endParaRPr lang="en-US" altLang="zh-TW"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3" descr="SP32-67"/>
          <p:cNvPicPr>
            <a:picLocks noChangeAspect="1" noChangeArrowheads="1"/>
          </p:cNvPicPr>
          <p:nvPr/>
        </p:nvPicPr>
        <p:blipFill>
          <a:blip r:embed="rId2">
            <a:extLst>
              <a:ext uri="{28A0092B-C50C-407E-A947-70E740481C1C}">
                <a14:useLocalDpi xmlns:a14="http://schemas.microsoft.com/office/drawing/2010/main" val="0"/>
              </a:ext>
            </a:extLst>
          </a:blip>
          <a:srcRect r="5048"/>
          <a:stretch>
            <a:fillRect/>
          </a:stretch>
        </p:blipFill>
        <p:spPr bwMode="auto">
          <a:xfrm>
            <a:off x="1096963" y="1028700"/>
            <a:ext cx="7056437"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Rectangle 4"/>
          <p:cNvSpPr>
            <a:spLocks noChangeArrowheads="1"/>
          </p:cNvSpPr>
          <p:nvPr/>
        </p:nvSpPr>
        <p:spPr bwMode="auto">
          <a:xfrm>
            <a:off x="762000" y="1652588"/>
            <a:ext cx="83058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500">
                <a:solidFill>
                  <a:srgbClr val="000000"/>
                </a:solidFill>
                <a:latin typeface="Arial" charset="0"/>
              </a:rPr>
              <a:t>WAN data link protocols describe how frames are carried between systems on a single data link.</a:t>
            </a:r>
          </a:p>
        </p:txBody>
      </p:sp>
      <p:sp>
        <p:nvSpPr>
          <p:cNvPr id="2048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0A85AE06-5C2C-DF4E-9493-8B47093D1FDF}" type="slidenum">
              <a:rPr lang="en-US" altLang="zh-TW" sz="1400"/>
              <a:pPr/>
              <a:t>5</a:t>
            </a:fld>
            <a:endParaRPr lang="en-US" altLang="zh-TW" sz="1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5"/>
          <p:cNvSpPr>
            <a:spLocks noGrp="1" noChangeArrowheads="1"/>
          </p:cNvSpPr>
          <p:nvPr>
            <p:ph type="ctrTitle"/>
          </p:nvPr>
        </p:nvSpPr>
        <p:spPr/>
        <p:txBody>
          <a:bodyPr/>
          <a:lstStyle/>
          <a:p>
            <a:pPr eaLnBrk="1" hangingPunct="1"/>
            <a:r>
              <a:rPr lang="en-US" altLang="zh-TW" sz="3600">
                <a:ea typeface="ＭＳ Ｐゴシック" charset="-128"/>
              </a:rPr>
              <a:t> 3.3 Other configuration</a:t>
            </a:r>
          </a:p>
        </p:txBody>
      </p:sp>
      <p:sp>
        <p:nvSpPr>
          <p:cNvPr id="6656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98079D2F-AD98-3047-B2F9-287283C4A762}" type="slidenum">
              <a:rPr lang="en-US" altLang="zh-TW" sz="1400"/>
              <a:pPr/>
              <a:t>50</a:t>
            </a:fld>
            <a:endParaRPr lang="en-US" altLang="zh-TW" sz="1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4"/>
          <p:cNvSpPr>
            <a:spLocks noGrp="1" noChangeArrowheads="1"/>
          </p:cNvSpPr>
          <p:nvPr>
            <p:ph type="title"/>
          </p:nvPr>
        </p:nvSpPr>
        <p:spPr>
          <a:xfrm>
            <a:off x="381000" y="152400"/>
            <a:ext cx="8229600" cy="609600"/>
          </a:xfrm>
        </p:spPr>
        <p:txBody>
          <a:bodyPr/>
          <a:lstStyle/>
          <a:p>
            <a:pPr algn="l" eaLnBrk="1" hangingPunct="1"/>
            <a:r>
              <a:rPr lang="en-US" altLang="zh-TW" sz="1800" b="1">
                <a:ea typeface="ＭＳ Ｐゴシック" charset="-128"/>
              </a:rPr>
              <a:t> 3.2.2 Interface descriptions</a:t>
            </a:r>
            <a:endParaRPr lang="en-US" altLang="zh-TW" sz="1800">
              <a:ea typeface="ＭＳ Ｐゴシック" charset="-128"/>
            </a:endParaRPr>
          </a:p>
        </p:txBody>
      </p:sp>
      <p:pic>
        <p:nvPicPr>
          <p:cNvPr id="67586"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5057" t="38829" r="43076" b="46371"/>
          <a:stretch>
            <a:fillRect/>
          </a:stretch>
        </p:blipFill>
        <p:spPr>
          <a:xfrm>
            <a:off x="228600" y="1371600"/>
            <a:ext cx="5867400" cy="1212850"/>
          </a:xfrm>
          <a:noFill/>
        </p:spPr>
      </p:pic>
      <p:pic>
        <p:nvPicPr>
          <p:cNvPr id="67587" name="Picture 9" descr="SP32-20050926-183842"/>
          <p:cNvPicPr>
            <a:picLocks noChangeAspect="1" noChangeArrowheads="1"/>
          </p:cNvPicPr>
          <p:nvPr/>
        </p:nvPicPr>
        <p:blipFill>
          <a:blip r:embed="rId3">
            <a:extLst>
              <a:ext uri="{28A0092B-C50C-407E-A947-70E740481C1C}">
                <a14:useLocalDpi xmlns:a14="http://schemas.microsoft.com/office/drawing/2010/main" val="0"/>
              </a:ext>
            </a:extLst>
          </a:blip>
          <a:srcRect t="6030" r="3947" b="11276"/>
          <a:stretch>
            <a:fillRect/>
          </a:stretch>
        </p:blipFill>
        <p:spPr bwMode="auto">
          <a:xfrm>
            <a:off x="228600" y="2590800"/>
            <a:ext cx="6934200" cy="417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Text Box 10"/>
          <p:cNvSpPr txBox="1">
            <a:spLocks noChangeArrowheads="1"/>
          </p:cNvSpPr>
          <p:nvPr/>
        </p:nvSpPr>
        <p:spPr bwMode="auto">
          <a:xfrm>
            <a:off x="762000" y="1143000"/>
            <a:ext cx="3370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1800">
                <a:latin typeface="Arial" charset="0"/>
                <a:ea typeface="ＭＳ Ｐゴシック" charset="-128"/>
              </a:rPr>
              <a:t>The “</a:t>
            </a:r>
            <a:r>
              <a:rPr lang="en-US" altLang="ja-JP" sz="1800">
                <a:latin typeface="Courier" charset="0"/>
                <a:ea typeface="ＭＳ Ｐゴシック" charset="-128"/>
              </a:rPr>
              <a:t>description</a:t>
            </a:r>
            <a:r>
              <a:rPr lang="en-US" altLang="en-US" sz="1800">
                <a:latin typeface="Arial" charset="0"/>
                <a:ea typeface="ＭＳ Ｐゴシック" charset="-128"/>
              </a:rPr>
              <a:t>”</a:t>
            </a:r>
            <a:r>
              <a:rPr lang="en-US" altLang="ja-JP" sz="1800">
                <a:latin typeface="Arial" charset="0"/>
                <a:ea typeface="ＭＳ Ｐゴシック" charset="-128"/>
              </a:rPr>
              <a:t> command</a:t>
            </a:r>
            <a:endParaRPr lang="en-US" altLang="en-US" sz="1800">
              <a:latin typeface="Arial" charset="0"/>
              <a:ea typeface="ＭＳ Ｐゴシック" charset="-128"/>
            </a:endParaRPr>
          </a:p>
        </p:txBody>
      </p:sp>
      <p:sp>
        <p:nvSpPr>
          <p:cNvPr id="6758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7A4325E3-055C-6941-A4F8-BE0DEBD61BDE}" type="slidenum">
              <a:rPr lang="en-US" altLang="zh-TW" sz="1400"/>
              <a:pPr/>
              <a:t>51</a:t>
            </a:fld>
            <a:endParaRPr lang="en-US" altLang="zh-TW" sz="14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4"/>
          <p:cNvSpPr>
            <a:spLocks noGrp="1" noChangeArrowheads="1"/>
          </p:cNvSpPr>
          <p:nvPr>
            <p:ph type="title"/>
          </p:nvPr>
        </p:nvSpPr>
        <p:spPr>
          <a:xfrm>
            <a:off x="457200" y="274638"/>
            <a:ext cx="8229600" cy="639762"/>
          </a:xfrm>
        </p:spPr>
        <p:txBody>
          <a:bodyPr/>
          <a:lstStyle/>
          <a:p>
            <a:pPr algn="l" eaLnBrk="1" hangingPunct="1"/>
            <a:r>
              <a:rPr lang="en-US" altLang="zh-TW" sz="1800">
                <a:ea typeface="ＭＳ Ｐゴシック" charset="-128"/>
              </a:rPr>
              <a:t> </a:t>
            </a:r>
            <a:r>
              <a:rPr lang="en-US" altLang="zh-TW" sz="1800" b="1">
                <a:ea typeface="ＭＳ Ｐゴシック" charset="-128"/>
              </a:rPr>
              <a:t>3.2.4 Login banners</a:t>
            </a:r>
          </a:p>
        </p:txBody>
      </p:sp>
      <p:pic>
        <p:nvPicPr>
          <p:cNvPr id="68610"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558" t="28166" r="39796" b="19502"/>
          <a:stretch>
            <a:fillRect/>
          </a:stretch>
        </p:blipFill>
        <p:spPr>
          <a:xfrm>
            <a:off x="1066800" y="2209800"/>
            <a:ext cx="6264275" cy="4194175"/>
          </a:xfrm>
          <a:noFill/>
        </p:spPr>
      </p:pic>
      <p:pic>
        <p:nvPicPr>
          <p:cNvPr id="68611" name="Picture 8"/>
          <p:cNvPicPr>
            <a:picLocks noChangeAspect="1" noChangeArrowheads="1"/>
          </p:cNvPicPr>
          <p:nvPr/>
        </p:nvPicPr>
        <p:blipFill>
          <a:blip r:embed="rId3">
            <a:extLst>
              <a:ext uri="{28A0092B-C50C-407E-A947-70E740481C1C}">
                <a14:useLocalDpi xmlns:a14="http://schemas.microsoft.com/office/drawing/2010/main" val="0"/>
              </a:ext>
            </a:extLst>
          </a:blip>
          <a:srcRect l="4599" t="44547" r="41220" b="39529"/>
          <a:stretch>
            <a:fillRect/>
          </a:stretch>
        </p:blipFill>
        <p:spPr bwMode="auto">
          <a:xfrm>
            <a:off x="914400" y="914400"/>
            <a:ext cx="7380288"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E1A3673D-0E79-3849-B92B-E37E4E0FF9CF}" type="slidenum">
              <a:rPr lang="en-US" altLang="zh-TW" sz="1400"/>
              <a:pPr/>
              <a:t>52</a:t>
            </a:fld>
            <a:endParaRPr lang="en-US" altLang="zh-TW" sz="1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558" t="40652" r="41423" b="38759"/>
          <a:stretch>
            <a:fillRect/>
          </a:stretch>
        </p:blipFill>
        <p:spPr>
          <a:xfrm>
            <a:off x="381000" y="2590800"/>
            <a:ext cx="8534400" cy="2314575"/>
          </a:xfrm>
          <a:noFill/>
        </p:spPr>
      </p:pic>
      <p:sp>
        <p:nvSpPr>
          <p:cNvPr id="69634" name="Rectangle 7"/>
          <p:cNvSpPr>
            <a:spLocks noChangeArrowheads="1"/>
          </p:cNvSpPr>
          <p:nvPr/>
        </p:nvSpPr>
        <p:spPr bwMode="auto">
          <a:xfrm>
            <a:off x="228600" y="304800"/>
            <a:ext cx="8077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solidFill>
                  <a:schemeClr val="tx2"/>
                </a:solidFill>
                <a:latin typeface="Arial" charset="0"/>
                <a:ea typeface="ＭＳ Ｐゴシック" charset="-128"/>
              </a:rPr>
              <a:t> </a:t>
            </a:r>
            <a:r>
              <a:rPr lang="en-US" altLang="zh-TW" sz="1800" b="1">
                <a:solidFill>
                  <a:schemeClr val="tx2"/>
                </a:solidFill>
                <a:latin typeface="Arial" charset="0"/>
                <a:ea typeface="ＭＳ Ｐゴシック" charset="-128"/>
              </a:rPr>
              <a:t>3.2.6 Host name resolution</a:t>
            </a:r>
          </a:p>
          <a:p>
            <a:pPr eaLnBrk="1" hangingPunct="1">
              <a:spcBef>
                <a:spcPct val="0"/>
              </a:spcBef>
              <a:buFontTx/>
              <a:buNone/>
            </a:pPr>
            <a:endParaRPr lang="en-US" altLang="zh-TW" sz="1800">
              <a:latin typeface="Arial" charset="0"/>
              <a:ea typeface="ＭＳ Ｐゴシック" charset="-128"/>
            </a:endParaRPr>
          </a:p>
          <a:p>
            <a:pPr eaLnBrk="1" hangingPunct="1">
              <a:spcBef>
                <a:spcPct val="0"/>
              </a:spcBef>
              <a:buFontTx/>
              <a:buNone/>
            </a:pPr>
            <a:r>
              <a:rPr lang="en-US" altLang="zh-TW" sz="1800">
                <a:latin typeface="Arial" charset="0"/>
                <a:ea typeface="ＭＳ Ｐゴシック" charset="-128"/>
              </a:rPr>
              <a:t>Host names, unlike DNS names, are significant only on the router on which they are configured. </a:t>
            </a:r>
          </a:p>
        </p:txBody>
      </p:sp>
      <p:sp>
        <p:nvSpPr>
          <p:cNvPr id="6963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F17FDCED-4688-F141-9CC4-1D11F97D3ABA}" type="slidenum">
              <a:rPr lang="en-US" altLang="zh-TW" sz="1400"/>
              <a:pPr/>
              <a:t>53</a:t>
            </a:fld>
            <a:endParaRPr lang="en-US" altLang="zh-TW" sz="1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ctrTitle"/>
          </p:nvPr>
        </p:nvSpPr>
        <p:spPr>
          <a:xfrm>
            <a:off x="304800" y="2130425"/>
            <a:ext cx="8458200" cy="1470025"/>
          </a:xfrm>
        </p:spPr>
        <p:txBody>
          <a:bodyPr/>
          <a:lstStyle/>
          <a:p>
            <a:pPr eaLnBrk="1" hangingPunct="1"/>
            <a:r>
              <a:rPr lang="en-US" altLang="zh-TW" sz="3600">
                <a:ea typeface="PMingLiU" charset="-120"/>
              </a:rPr>
              <a:t>Part II</a:t>
            </a:r>
            <a:br>
              <a:rPr lang="en-US" altLang="zh-TW" sz="3600">
                <a:ea typeface="PMingLiU" charset="-120"/>
              </a:rPr>
            </a:br>
            <a:r>
              <a:rPr lang="en-US" altLang="zh-TW" sz="3600">
                <a:ea typeface="PMingLiU" charset="-120"/>
              </a:rPr>
              <a:t>Module 4 Learning about Other Devices</a:t>
            </a:r>
          </a:p>
        </p:txBody>
      </p:sp>
      <p:sp>
        <p:nvSpPr>
          <p:cNvPr id="70658" name="Rectangle 3"/>
          <p:cNvSpPr>
            <a:spLocks noGrp="1" noChangeArrowheads="1"/>
          </p:cNvSpPr>
          <p:nvPr>
            <p:ph type="subTitle" idx="1"/>
          </p:nvPr>
        </p:nvSpPr>
        <p:spPr>
          <a:xfrm>
            <a:off x="533400" y="3962400"/>
            <a:ext cx="7924800" cy="1752600"/>
          </a:xfrm>
        </p:spPr>
        <p:txBody>
          <a:bodyPr/>
          <a:lstStyle/>
          <a:p>
            <a:pPr algn="l" eaLnBrk="1" hangingPunct="1"/>
            <a:r>
              <a:rPr lang="en-US" altLang="en-US" sz="2000">
                <a:ea typeface="PMingLiU" charset="-120"/>
              </a:rPr>
              <a:t>Reference for CCNA 4:</a:t>
            </a:r>
          </a:p>
          <a:p>
            <a:pPr algn="l" eaLnBrk="1" hangingPunct="1"/>
            <a:r>
              <a:rPr lang="en-US" altLang="en-US" sz="2000">
                <a:ea typeface="PMingLiU" charset="-120"/>
              </a:rPr>
              <a:t>2.1 Introduction to Routing and Packet Forwarding</a:t>
            </a:r>
          </a:p>
        </p:txBody>
      </p:sp>
      <p:sp>
        <p:nvSpPr>
          <p:cNvPr id="7065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18D6A7A0-D629-774D-A5F2-7F4A1381F498}" type="slidenum">
              <a:rPr lang="en-US" altLang="zh-TW" sz="1400"/>
              <a:pPr/>
              <a:t>54</a:t>
            </a:fld>
            <a:endParaRPr lang="en-US" altLang="zh-TW" sz="1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5"/>
          <p:cNvSpPr>
            <a:spLocks noGrp="1" noChangeArrowheads="1"/>
          </p:cNvSpPr>
          <p:nvPr>
            <p:ph type="ctrTitle"/>
          </p:nvPr>
        </p:nvSpPr>
        <p:spPr/>
        <p:txBody>
          <a:bodyPr/>
          <a:lstStyle/>
          <a:p>
            <a:pPr eaLnBrk="1" hangingPunct="1"/>
            <a:r>
              <a:rPr lang="en-US" altLang="zh-TW" sz="3600">
                <a:ea typeface="PMingLiU" charset="-120"/>
              </a:rPr>
              <a:t> 4.1 Discovering and Connecting to Neighbors</a:t>
            </a:r>
          </a:p>
        </p:txBody>
      </p:sp>
      <p:sp>
        <p:nvSpPr>
          <p:cNvPr id="71682" name="Rectangle 6"/>
          <p:cNvSpPr>
            <a:spLocks noGrp="1" noChangeArrowheads="1"/>
          </p:cNvSpPr>
          <p:nvPr>
            <p:ph type="subTitle" idx="1"/>
          </p:nvPr>
        </p:nvSpPr>
        <p:spPr/>
        <p:txBody>
          <a:bodyPr/>
          <a:lstStyle/>
          <a:p>
            <a:pPr eaLnBrk="1" hangingPunct="1"/>
            <a:endParaRPr lang="en-US" altLang="en-US">
              <a:ea typeface="PMingLiU" charset="-120"/>
            </a:endParaRPr>
          </a:p>
        </p:txBody>
      </p:sp>
      <p:sp>
        <p:nvSpPr>
          <p:cNvPr id="7168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07E11066-DA4F-1341-8674-388BFF68FE36}" type="slidenum">
              <a:rPr lang="en-US" altLang="zh-TW" sz="1400"/>
              <a:pPr/>
              <a:t>55</a:t>
            </a:fld>
            <a:endParaRPr lang="en-US" altLang="zh-TW" sz="14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5"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6421" t="35637" r="45425" b="27780"/>
          <a:stretch>
            <a:fillRect/>
          </a:stretch>
        </p:blipFill>
        <p:spPr>
          <a:xfrm>
            <a:off x="1295400" y="3154363"/>
            <a:ext cx="6624638" cy="3627437"/>
          </a:xfrm>
          <a:noFill/>
        </p:spPr>
      </p:pic>
      <p:sp>
        <p:nvSpPr>
          <p:cNvPr id="72706" name="Rectangle 8"/>
          <p:cNvSpPr>
            <a:spLocks noChangeArrowheads="1"/>
          </p:cNvSpPr>
          <p:nvPr/>
        </p:nvSpPr>
        <p:spPr bwMode="auto">
          <a:xfrm>
            <a:off x="381000" y="228600"/>
            <a:ext cx="33528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600">
                <a:latin typeface="Helvetica" charset="0"/>
              </a:rPr>
              <a:t>4.1.1 I</a:t>
            </a:r>
            <a:r>
              <a:rPr kumimoji="0" lang="en-US" altLang="en-US" sz="1700">
                <a:latin typeface="Arial" charset="0"/>
              </a:rPr>
              <a:t>ntroduction to CDP</a:t>
            </a:r>
          </a:p>
        </p:txBody>
      </p:sp>
      <p:sp>
        <p:nvSpPr>
          <p:cNvPr id="72707" name="Rectangle 9"/>
          <p:cNvSpPr>
            <a:spLocks noChangeArrowheads="1"/>
          </p:cNvSpPr>
          <p:nvPr/>
        </p:nvSpPr>
        <p:spPr bwMode="auto">
          <a:xfrm>
            <a:off x="304800" y="685800"/>
            <a:ext cx="8558213"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 typeface="Courier New" charset="0"/>
              <a:buChar char="o"/>
            </a:pPr>
            <a:r>
              <a:rPr kumimoji="0" lang="en-US" altLang="en-US" sz="1700">
                <a:solidFill>
                  <a:srgbClr val="000000"/>
                </a:solidFill>
                <a:latin typeface="Arial" charset="0"/>
              </a:rPr>
              <a:t>Cisco Discovery Protocol (CDP) is used to obtain information about neighboring Cisco devices. </a:t>
            </a:r>
          </a:p>
          <a:p>
            <a:pPr eaLnBrk="1" hangingPunct="1">
              <a:spcBef>
                <a:spcPct val="0"/>
              </a:spcBef>
              <a:buFont typeface="Courier New" charset="0"/>
              <a:buChar char="o"/>
            </a:pPr>
            <a:r>
              <a:rPr kumimoji="0" lang="en-US" altLang="en-US" sz="1700">
                <a:solidFill>
                  <a:srgbClr val="000000"/>
                </a:solidFill>
                <a:latin typeface="Arial" charset="0"/>
              </a:rPr>
              <a:t>CDP Version 2 (CDPv2) is the most recent release of the protocol. </a:t>
            </a:r>
          </a:p>
          <a:p>
            <a:pPr eaLnBrk="1" hangingPunct="1">
              <a:spcBef>
                <a:spcPct val="0"/>
              </a:spcBef>
              <a:buFont typeface="Courier New" charset="0"/>
              <a:buChar char="o"/>
            </a:pPr>
            <a:r>
              <a:rPr kumimoji="0" lang="en-US" altLang="en-US" sz="1700">
                <a:solidFill>
                  <a:srgbClr val="000000"/>
                </a:solidFill>
                <a:latin typeface="Arial" charset="0"/>
              </a:rPr>
              <a:t>When a Cisco device boots up, CDP starts up automatically and allows the device to detect neighbor devices that use CDP. </a:t>
            </a:r>
          </a:p>
          <a:p>
            <a:pPr eaLnBrk="1" hangingPunct="1">
              <a:spcBef>
                <a:spcPct val="0"/>
              </a:spcBef>
              <a:buFont typeface="Courier New" charset="0"/>
              <a:buChar char="o"/>
            </a:pPr>
            <a:r>
              <a:rPr kumimoji="0" lang="en-US" altLang="en-US" sz="1700">
                <a:solidFill>
                  <a:srgbClr val="000000"/>
                </a:solidFill>
                <a:latin typeface="Arial" charset="0"/>
              </a:rPr>
              <a:t>CDP operates at the data link layer and allows two systems to learn about each other, even if they use different network layer protocols.</a:t>
            </a:r>
          </a:p>
          <a:p>
            <a:pPr eaLnBrk="1" hangingPunct="1">
              <a:spcBef>
                <a:spcPct val="0"/>
              </a:spcBef>
              <a:buFont typeface="Courier New" charset="0"/>
              <a:buChar char="o"/>
            </a:pPr>
            <a:r>
              <a:rPr kumimoji="0" lang="en-US" altLang="en-US" sz="1700">
                <a:solidFill>
                  <a:srgbClr val="000000"/>
                </a:solidFill>
                <a:latin typeface="Arial" charset="0"/>
              </a:rPr>
              <a:t>Each device that is configured for CDP sends periodic messages, which are known as </a:t>
            </a:r>
            <a:r>
              <a:rPr kumimoji="0" lang="en-US" altLang="en-US" sz="1700" i="1">
                <a:solidFill>
                  <a:srgbClr val="000000"/>
                </a:solidFill>
                <a:latin typeface="Arial" charset="0"/>
              </a:rPr>
              <a:t>advertisements</a:t>
            </a:r>
            <a:r>
              <a:rPr kumimoji="0" lang="en-US" altLang="en-US" sz="1700">
                <a:solidFill>
                  <a:srgbClr val="000000"/>
                </a:solidFill>
                <a:latin typeface="Arial" charset="0"/>
              </a:rPr>
              <a:t>, to directly connected Cisco devices</a:t>
            </a:r>
          </a:p>
        </p:txBody>
      </p:sp>
      <p:sp>
        <p:nvSpPr>
          <p:cNvPr id="7270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225F76B8-5FD6-7F40-9C92-49975179B052}" type="slidenum">
              <a:rPr lang="en-US" altLang="zh-TW" sz="1400"/>
              <a:pPr/>
              <a:t>56</a:t>
            </a:fld>
            <a:endParaRPr lang="en-US" altLang="zh-TW" sz="14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8720" t="27675" r="47591" b="30962"/>
          <a:stretch>
            <a:fillRect/>
          </a:stretch>
        </p:blipFill>
        <p:spPr>
          <a:xfrm>
            <a:off x="914400" y="533400"/>
            <a:ext cx="6477000" cy="4419600"/>
          </a:xfrm>
          <a:noFill/>
        </p:spPr>
      </p:pic>
      <p:sp>
        <p:nvSpPr>
          <p:cNvPr id="73730" name="Rectangle 10"/>
          <p:cNvSpPr>
            <a:spLocks noChangeArrowheads="1"/>
          </p:cNvSpPr>
          <p:nvPr/>
        </p:nvSpPr>
        <p:spPr bwMode="auto">
          <a:xfrm>
            <a:off x="152400" y="5486400"/>
            <a:ext cx="868680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kumimoji="0" lang="en-US" altLang="en-US" sz="1700">
                <a:solidFill>
                  <a:srgbClr val="000000"/>
                </a:solidFill>
                <a:latin typeface="Arial" charset="0"/>
              </a:rPr>
              <a:t>Each router that uses CDP exchanges protocol information with its neighbors. </a:t>
            </a:r>
          </a:p>
          <a:p>
            <a:pPr eaLnBrk="1" hangingPunct="1">
              <a:spcBef>
                <a:spcPct val="0"/>
              </a:spcBef>
            </a:pPr>
            <a:r>
              <a:rPr kumimoji="0" lang="en-US" altLang="en-US" sz="1700">
                <a:solidFill>
                  <a:srgbClr val="000000"/>
                </a:solidFill>
                <a:latin typeface="Arial" charset="0"/>
              </a:rPr>
              <a:t>The network administrator can display the results of this CDP information exchange on a console.</a:t>
            </a:r>
          </a:p>
        </p:txBody>
      </p:sp>
      <p:sp>
        <p:nvSpPr>
          <p:cNvPr id="73731" name="Rectangle 11"/>
          <p:cNvSpPr>
            <a:spLocks noChangeArrowheads="1"/>
          </p:cNvSpPr>
          <p:nvPr/>
        </p:nvSpPr>
        <p:spPr bwMode="auto">
          <a:xfrm>
            <a:off x="457200" y="204788"/>
            <a:ext cx="34083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400" b="1">
                <a:latin typeface="Helvetica" charset="0"/>
              </a:rPr>
              <a:t>4.1.2 I</a:t>
            </a:r>
            <a:r>
              <a:rPr kumimoji="0" lang="en-US" altLang="en-US" sz="1500" b="1">
                <a:latin typeface="Arial" charset="0"/>
              </a:rPr>
              <a:t>nformation obtained with CDP</a:t>
            </a:r>
          </a:p>
        </p:txBody>
      </p:sp>
      <p:sp>
        <p:nvSpPr>
          <p:cNvPr id="7373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8371A815-B828-2542-BEED-1EF5EE69CF76}" type="slidenum">
              <a:rPr lang="en-US" altLang="zh-TW" sz="1400"/>
              <a:pPr/>
              <a:t>57</a:t>
            </a:fld>
            <a:endParaRPr lang="en-US" altLang="zh-TW" sz="14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792" t="28166" r="39813" b="18835"/>
          <a:stretch>
            <a:fillRect/>
          </a:stretch>
        </p:blipFill>
        <p:spPr>
          <a:xfrm>
            <a:off x="0" y="0"/>
            <a:ext cx="8839200" cy="5986463"/>
          </a:xfrm>
          <a:noFill/>
        </p:spPr>
      </p:pic>
      <p:sp>
        <p:nvSpPr>
          <p:cNvPr id="7475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5D6ECF4F-B380-4D43-BB68-3029D2F95892}" type="slidenum">
              <a:rPr lang="en-US" altLang="zh-TW" sz="1400"/>
              <a:pPr/>
              <a:t>58</a:t>
            </a:fld>
            <a:endParaRPr lang="en-US" altLang="zh-TW" sz="1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5283" t="29253" r="41229" b="18835"/>
          <a:stretch>
            <a:fillRect/>
          </a:stretch>
        </p:blipFill>
        <p:spPr>
          <a:xfrm>
            <a:off x="228600" y="1314450"/>
            <a:ext cx="7924800" cy="5543550"/>
          </a:xfrm>
          <a:noFill/>
        </p:spPr>
      </p:pic>
      <p:sp>
        <p:nvSpPr>
          <p:cNvPr id="75778" name="Rectangle 11"/>
          <p:cNvSpPr>
            <a:spLocks noChangeArrowheads="1"/>
          </p:cNvSpPr>
          <p:nvPr/>
        </p:nvSpPr>
        <p:spPr bwMode="auto">
          <a:xfrm>
            <a:off x="0" y="0"/>
            <a:ext cx="89154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50000"/>
              </a:spcBef>
              <a:buFontTx/>
              <a:buNone/>
            </a:pPr>
            <a:r>
              <a:rPr lang="en-US" altLang="zh-TW" sz="1400" b="1">
                <a:latin typeface="Arial" charset="0"/>
              </a:rPr>
              <a:t>4.1.3 Implementation, monitoring, and maintenance of CDP</a:t>
            </a:r>
            <a:endParaRPr lang="en-US" altLang="zh-TW" sz="1400">
              <a:latin typeface="Arial" charset="0"/>
            </a:endParaRPr>
          </a:p>
          <a:p>
            <a:pPr eaLnBrk="1" hangingPunct="1">
              <a:spcBef>
                <a:spcPct val="50000"/>
              </a:spcBef>
              <a:buFontTx/>
              <a:buNone/>
            </a:pPr>
            <a:endParaRPr lang="en-US" altLang="zh-TW" sz="1400">
              <a:latin typeface="Arial" charset="0"/>
            </a:endParaRPr>
          </a:p>
          <a:p>
            <a:pPr eaLnBrk="1" hangingPunct="1">
              <a:spcBef>
                <a:spcPct val="50000"/>
              </a:spcBef>
              <a:buFontTx/>
              <a:buNone/>
            </a:pPr>
            <a:r>
              <a:rPr lang="en-US" altLang="zh-TW" sz="1400">
                <a:latin typeface="Arial" charset="0"/>
              </a:rPr>
              <a:t>The “cdp run” command is used to enable CDP globally on a router. By default, CDP is globally enabled. </a:t>
            </a:r>
          </a:p>
          <a:p>
            <a:pPr eaLnBrk="1" hangingPunct="1">
              <a:spcBef>
                <a:spcPct val="50000"/>
              </a:spcBef>
              <a:buFontTx/>
              <a:buNone/>
            </a:pPr>
            <a:r>
              <a:rPr lang="en-US" altLang="zh-TW" sz="1400">
                <a:latin typeface="Arial" charset="0"/>
              </a:rPr>
              <a:t>The “cdp enable” command is used to enable CDP on a particular interface.</a:t>
            </a:r>
          </a:p>
        </p:txBody>
      </p:sp>
      <p:sp>
        <p:nvSpPr>
          <p:cNvPr id="7577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8418CFC5-E78A-6C41-8083-A66E49FE7326}" type="slidenum">
              <a:rPr lang="en-US" altLang="zh-TW" sz="1400"/>
              <a:pPr/>
              <a:t>59</a:t>
            </a:fld>
            <a:endParaRPr lang="en-US" altLang="zh-TW"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descr="SP32-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85800"/>
            <a:ext cx="8229600" cy="568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6" name="Rectangle 3"/>
          <p:cNvSpPr>
            <a:spLocks noChangeArrowheads="1"/>
          </p:cNvSpPr>
          <p:nvPr/>
        </p:nvSpPr>
        <p:spPr bwMode="auto">
          <a:xfrm>
            <a:off x="228600" y="304800"/>
            <a:ext cx="23780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300">
                <a:latin typeface="Arial" charset="0"/>
              </a:rPr>
              <a:t>1.1.3 Router LANs and WANs</a:t>
            </a:r>
          </a:p>
        </p:txBody>
      </p:sp>
      <p:sp>
        <p:nvSpPr>
          <p:cNvPr id="2150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9C73F05A-12B2-934E-B04E-29F23620E959}" type="slidenum">
              <a:rPr lang="en-US" altLang="zh-TW" sz="1400"/>
              <a:pPr/>
              <a:t>6</a:t>
            </a:fld>
            <a:endParaRPr lang="en-US" altLang="zh-TW" sz="1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0"/>
          <p:cNvPicPr>
            <a:picLocks noGrp="1" noChangeAspect="1" noChangeArrowheads="1"/>
          </p:cNvPicPr>
          <p:nvPr>
            <p:ph/>
          </p:nvPr>
        </p:nvPicPr>
        <p:blipFill>
          <a:blip r:embed="rId2">
            <a:extLst>
              <a:ext uri="{28A0092B-C50C-407E-A947-70E740481C1C}">
                <a14:useLocalDpi xmlns:a14="http://schemas.microsoft.com/office/drawing/2010/main" val="0"/>
              </a:ext>
            </a:extLst>
          </a:blip>
          <a:srcRect l="4019" t="28796" r="40041" b="19186"/>
          <a:stretch>
            <a:fillRect/>
          </a:stretch>
        </p:blipFill>
        <p:spPr>
          <a:xfrm>
            <a:off x="0" y="0"/>
            <a:ext cx="8229600" cy="5851525"/>
          </a:xfrm>
          <a:noFill/>
        </p:spPr>
      </p:pic>
      <p:sp>
        <p:nvSpPr>
          <p:cNvPr id="76802" name="Rectangle 5"/>
          <p:cNvSpPr>
            <a:spLocks noGrp="1" noChangeArrowheads="1"/>
          </p:cNvSpPr>
          <p:nvPr>
            <p:ph type="title" idx="4294967295"/>
          </p:nvPr>
        </p:nvSpPr>
        <p:spPr>
          <a:xfrm>
            <a:off x="708025" y="274638"/>
            <a:ext cx="8435975" cy="1143000"/>
          </a:xfrm>
          <a:noFill/>
        </p:spPr>
        <p:txBody>
          <a:bodyPr/>
          <a:lstStyle/>
          <a:p>
            <a:pPr eaLnBrk="1" hangingPunct="1"/>
            <a:r>
              <a:rPr lang="en-US" altLang="zh-TW" sz="1200">
                <a:ea typeface="PMingLiU" charset="-120"/>
              </a:rPr>
              <a:t> </a:t>
            </a:r>
            <a:endParaRPr lang="en-US" altLang="zh-TW" sz="1200" b="1">
              <a:ea typeface="PMingLiU" charset="-120"/>
            </a:endParaRPr>
          </a:p>
        </p:txBody>
      </p:sp>
      <p:sp>
        <p:nvSpPr>
          <p:cNvPr id="7680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B35C08D9-B2AA-F544-8E69-8BC21D4474E5}" type="slidenum">
              <a:rPr lang="en-US" altLang="zh-TW" sz="1400"/>
              <a:pPr/>
              <a:t>60</a:t>
            </a:fld>
            <a:endParaRPr lang="en-US" altLang="zh-TW" sz="1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449" t="28796" r="40268" b="19502"/>
          <a:stretch>
            <a:fillRect/>
          </a:stretch>
        </p:blipFill>
        <p:spPr>
          <a:xfrm>
            <a:off x="0" y="0"/>
            <a:ext cx="8382000" cy="6040438"/>
          </a:xfrm>
          <a:noFill/>
        </p:spPr>
      </p:pic>
      <p:sp>
        <p:nvSpPr>
          <p:cNvPr id="7782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E069F884-9798-5242-BC94-2A72650D5159}" type="slidenum">
              <a:rPr lang="en-US" altLang="zh-TW" sz="1400"/>
              <a:pPr/>
              <a:t>61</a:t>
            </a:fld>
            <a:endParaRPr lang="en-US" altLang="zh-TW" sz="1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146" t="28551" r="40268" b="19186"/>
          <a:stretch>
            <a:fillRect/>
          </a:stretch>
        </p:blipFill>
        <p:spPr>
          <a:xfrm>
            <a:off x="0" y="0"/>
            <a:ext cx="8153400" cy="5876925"/>
          </a:xfrm>
          <a:noFill/>
        </p:spPr>
      </p:pic>
      <p:sp>
        <p:nvSpPr>
          <p:cNvPr id="7885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531F3A7C-D277-A443-B492-03EEEDA4E351}" type="slidenum">
              <a:rPr lang="en-US" altLang="zh-TW" sz="1400"/>
              <a:pPr/>
              <a:t>62</a:t>
            </a:fld>
            <a:endParaRPr lang="en-US" altLang="zh-TW"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170" t="28551" r="40218" b="19572"/>
          <a:stretch>
            <a:fillRect/>
          </a:stretch>
        </p:blipFill>
        <p:spPr>
          <a:xfrm>
            <a:off x="0" y="-304800"/>
            <a:ext cx="8153400" cy="5876925"/>
          </a:xfrm>
          <a:noFill/>
        </p:spPr>
      </p:pic>
      <p:sp>
        <p:nvSpPr>
          <p:cNvPr id="7987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0D74286D-247C-AE41-B731-63E4DBFC8792}" type="slidenum">
              <a:rPr lang="en-US" altLang="zh-TW" sz="1400"/>
              <a:pPr/>
              <a:t>63</a:t>
            </a:fld>
            <a:endParaRPr lang="en-US" altLang="zh-TW" sz="1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311" t="27499" r="40749" b="20764"/>
          <a:stretch>
            <a:fillRect/>
          </a:stretch>
        </p:blipFill>
        <p:spPr>
          <a:xfrm>
            <a:off x="0" y="1270000"/>
            <a:ext cx="8382000" cy="5588000"/>
          </a:xfrm>
          <a:noFill/>
        </p:spPr>
      </p:pic>
      <p:sp>
        <p:nvSpPr>
          <p:cNvPr id="80898" name="Rectangle 8"/>
          <p:cNvSpPr>
            <a:spLocks noChangeArrowheads="1"/>
          </p:cNvSpPr>
          <p:nvPr/>
        </p:nvSpPr>
        <p:spPr bwMode="auto">
          <a:xfrm>
            <a:off x="76200" y="103188"/>
            <a:ext cx="4572000"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50000"/>
              </a:spcBef>
              <a:buFontTx/>
              <a:buNone/>
            </a:pPr>
            <a:r>
              <a:rPr lang="en-US" altLang="zh-TW" sz="1800" b="1">
                <a:latin typeface="Arial" charset="0"/>
              </a:rPr>
              <a:t>4.1.5	Disabling CDP</a:t>
            </a:r>
          </a:p>
          <a:p>
            <a:pPr eaLnBrk="1" hangingPunct="1">
              <a:spcBef>
                <a:spcPct val="50000"/>
              </a:spcBef>
              <a:buFontTx/>
              <a:buNone/>
            </a:pPr>
            <a:r>
              <a:rPr lang="en-US" altLang="zh-TW" sz="1800">
                <a:latin typeface="Arial" charset="0"/>
              </a:rPr>
              <a:t>no cdp run</a:t>
            </a:r>
          </a:p>
          <a:p>
            <a:pPr eaLnBrk="1" hangingPunct="1">
              <a:spcBef>
                <a:spcPct val="50000"/>
              </a:spcBef>
              <a:buFontTx/>
              <a:buNone/>
            </a:pPr>
            <a:r>
              <a:rPr lang="en-US" altLang="zh-TW" sz="1800">
                <a:latin typeface="Arial" charset="0"/>
              </a:rPr>
              <a:t>cdp run</a:t>
            </a:r>
          </a:p>
        </p:txBody>
      </p:sp>
      <p:sp>
        <p:nvSpPr>
          <p:cNvPr id="8089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F042E13D-33BE-5A4E-ACE0-B2382AC876FA}" type="slidenum">
              <a:rPr lang="en-US" altLang="zh-TW" sz="1400"/>
              <a:pPr/>
              <a:t>64</a:t>
            </a:fld>
            <a:endParaRPr lang="en-US" altLang="zh-TW" sz="14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1"/>
          <p:cNvSpPr>
            <a:spLocks noChangeArrowheads="1"/>
          </p:cNvSpPr>
          <p:nvPr/>
        </p:nvSpPr>
        <p:spPr bwMode="auto">
          <a:xfrm>
            <a:off x="2286000" y="2627313"/>
            <a:ext cx="45720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50000"/>
              </a:spcBef>
              <a:buFontTx/>
              <a:buNone/>
            </a:pPr>
            <a:r>
              <a:rPr lang="en-US" altLang="zh-TW" sz="1800">
                <a:latin typeface="Arial" charset="0"/>
              </a:rPr>
              <a:t>4.1.6	</a:t>
            </a:r>
          </a:p>
          <a:p>
            <a:pPr eaLnBrk="1" hangingPunct="1">
              <a:spcBef>
                <a:spcPct val="50000"/>
              </a:spcBef>
              <a:buFontTx/>
              <a:buNone/>
            </a:pPr>
            <a:r>
              <a:rPr lang="en-US" altLang="zh-TW" sz="1800">
                <a:latin typeface="Arial" charset="0"/>
              </a:rPr>
              <a:t>e-Lab Activity: CDP Neighbors</a:t>
            </a:r>
          </a:p>
        </p:txBody>
      </p:sp>
      <p:sp>
        <p:nvSpPr>
          <p:cNvPr id="8192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7B04950F-7C1F-8E49-A627-23BD3A2D3B1C}" type="slidenum">
              <a:rPr lang="en-US" altLang="zh-TW" sz="1400"/>
              <a:pPr/>
              <a:t>65</a:t>
            </a:fld>
            <a:endParaRPr lang="en-US" altLang="zh-TW" sz="14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5"/>
          <p:cNvSpPr>
            <a:spLocks noGrp="1" noChangeArrowheads="1"/>
          </p:cNvSpPr>
          <p:nvPr>
            <p:ph type="ctrTitle"/>
          </p:nvPr>
        </p:nvSpPr>
        <p:spPr/>
        <p:txBody>
          <a:bodyPr/>
          <a:lstStyle/>
          <a:p>
            <a:pPr eaLnBrk="1" hangingPunct="1"/>
            <a:r>
              <a:rPr lang="en-US" altLang="zh-TW" sz="3600">
                <a:ea typeface="PMingLiU" charset="-120"/>
              </a:rPr>
              <a:t> 4.2 Getting Information about Remote Devices</a:t>
            </a:r>
          </a:p>
        </p:txBody>
      </p:sp>
      <p:sp>
        <p:nvSpPr>
          <p:cNvPr id="82946" name="Rectangle 6"/>
          <p:cNvSpPr>
            <a:spLocks noGrp="1" noChangeArrowheads="1"/>
          </p:cNvSpPr>
          <p:nvPr>
            <p:ph type="subTitle" idx="1"/>
          </p:nvPr>
        </p:nvSpPr>
        <p:spPr/>
        <p:txBody>
          <a:bodyPr/>
          <a:lstStyle/>
          <a:p>
            <a:pPr eaLnBrk="1" hangingPunct="1"/>
            <a:endParaRPr lang="en-US" altLang="en-US">
              <a:ea typeface="PMingLiU" charset="-120"/>
            </a:endParaRPr>
          </a:p>
        </p:txBody>
      </p:sp>
      <p:sp>
        <p:nvSpPr>
          <p:cNvPr id="8294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0A5985AE-5B6D-8A4D-90D2-E6B4EBEABD56}" type="slidenum">
              <a:rPr lang="en-US" altLang="zh-TW" sz="1400"/>
              <a:pPr/>
              <a:t>66</a:t>
            </a:fld>
            <a:endParaRPr lang="en-US" altLang="zh-TW" sz="1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4"/>
          <p:cNvSpPr>
            <a:spLocks noGrp="1" noChangeArrowheads="1"/>
          </p:cNvSpPr>
          <p:nvPr>
            <p:ph type="title"/>
          </p:nvPr>
        </p:nvSpPr>
        <p:spPr/>
        <p:txBody>
          <a:bodyPr/>
          <a:lstStyle/>
          <a:p>
            <a:pPr algn="l" eaLnBrk="1" hangingPunct="1"/>
            <a:r>
              <a:rPr lang="en-US" altLang="zh-TW" sz="1800" b="1">
                <a:ea typeface="PMingLiU" charset="-120"/>
              </a:rPr>
              <a:t>4.2.1 Telnet</a:t>
            </a:r>
          </a:p>
        </p:txBody>
      </p:sp>
      <p:pic>
        <p:nvPicPr>
          <p:cNvPr id="83970"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3727" t="36479" r="50378" b="26622"/>
          <a:stretch>
            <a:fillRect/>
          </a:stretch>
        </p:blipFill>
        <p:spPr>
          <a:xfrm>
            <a:off x="2366963" y="2349500"/>
            <a:ext cx="4510087" cy="3341688"/>
          </a:xfrm>
          <a:noFill/>
        </p:spPr>
      </p:pic>
      <p:sp>
        <p:nvSpPr>
          <p:cNvPr id="83971"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49465D6F-FEB2-D944-AD89-C87C405706AF}" type="slidenum">
              <a:rPr lang="en-US" altLang="zh-TW" sz="1400"/>
              <a:pPr/>
              <a:t>67</a:t>
            </a:fld>
            <a:endParaRPr lang="en-US" altLang="zh-TW" sz="14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8646" t="37144" r="46461" b="34303"/>
          <a:stretch>
            <a:fillRect/>
          </a:stretch>
        </p:blipFill>
        <p:spPr>
          <a:xfrm>
            <a:off x="1295400" y="3438525"/>
            <a:ext cx="7010400" cy="3213100"/>
          </a:xfrm>
          <a:noFill/>
        </p:spPr>
      </p:pic>
      <p:sp>
        <p:nvSpPr>
          <p:cNvPr id="84994" name="Rectangle 7"/>
          <p:cNvSpPr>
            <a:spLocks noChangeArrowheads="1"/>
          </p:cNvSpPr>
          <p:nvPr/>
        </p:nvSpPr>
        <p:spPr bwMode="auto">
          <a:xfrm>
            <a:off x="228600" y="152400"/>
            <a:ext cx="8458200"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50000"/>
              </a:spcBef>
              <a:buFontTx/>
              <a:buNone/>
            </a:pPr>
            <a:r>
              <a:rPr lang="en-US" altLang="zh-TW" sz="1600" b="1">
                <a:latin typeface="Arial" charset="0"/>
              </a:rPr>
              <a:t>4.2.2	Establishing and verifying a Telnet connection</a:t>
            </a:r>
          </a:p>
          <a:p>
            <a:pPr eaLnBrk="1" hangingPunct="1">
              <a:spcBef>
                <a:spcPct val="50000"/>
              </a:spcBef>
              <a:buFontTx/>
              <a:buNone/>
            </a:pPr>
            <a:endParaRPr lang="en-US" altLang="zh-TW" sz="1200">
              <a:latin typeface="Arial" charset="0"/>
            </a:endParaRPr>
          </a:p>
          <a:p>
            <a:pPr eaLnBrk="1" hangingPunct="1">
              <a:spcBef>
                <a:spcPct val="50000"/>
              </a:spcBef>
              <a:buFontTx/>
              <a:buNone/>
            </a:pPr>
            <a:r>
              <a:rPr lang="en-US" altLang="zh-TW" sz="1600">
                <a:latin typeface="Arial" charset="0"/>
              </a:rPr>
              <a:t>To initiate a Telnet session any of the following alternatives can be used:</a:t>
            </a:r>
          </a:p>
          <a:p>
            <a:pPr eaLnBrk="1" hangingPunct="1">
              <a:spcBef>
                <a:spcPct val="50000"/>
              </a:spcBef>
              <a:buFontTx/>
              <a:buNone/>
            </a:pPr>
            <a:r>
              <a:rPr lang="en-US" altLang="zh-TW" sz="1600">
                <a:latin typeface="Arial" charset="0"/>
              </a:rPr>
              <a:t>    </a:t>
            </a:r>
            <a:r>
              <a:rPr lang="en-US" altLang="zh-TW" sz="1600" b="1">
                <a:latin typeface="Arial" charset="0"/>
              </a:rPr>
              <a:t>Denver&gt;connect paris </a:t>
            </a:r>
          </a:p>
          <a:p>
            <a:pPr eaLnBrk="1" hangingPunct="1">
              <a:spcBef>
                <a:spcPct val="50000"/>
              </a:spcBef>
              <a:buFontTx/>
              <a:buNone/>
            </a:pPr>
            <a:r>
              <a:rPr lang="en-US" altLang="zh-TW" sz="1600" b="1">
                <a:latin typeface="Arial" charset="0"/>
              </a:rPr>
              <a:t>    Denver&gt;paris </a:t>
            </a:r>
          </a:p>
          <a:p>
            <a:pPr eaLnBrk="1" hangingPunct="1">
              <a:spcBef>
                <a:spcPct val="50000"/>
              </a:spcBef>
              <a:buFontTx/>
              <a:buNone/>
            </a:pPr>
            <a:r>
              <a:rPr lang="en-US" altLang="zh-TW" sz="1600" b="1">
                <a:latin typeface="Arial" charset="0"/>
              </a:rPr>
              <a:t>    Denver&gt;131.108.100.152 </a:t>
            </a:r>
          </a:p>
          <a:p>
            <a:pPr eaLnBrk="1" hangingPunct="1">
              <a:spcBef>
                <a:spcPct val="50000"/>
              </a:spcBef>
              <a:buFontTx/>
              <a:buNone/>
            </a:pPr>
            <a:r>
              <a:rPr lang="en-US" altLang="zh-TW" sz="1600" b="1">
                <a:latin typeface="Arial" charset="0"/>
              </a:rPr>
              <a:t>    Denver&gt;telnet paris </a:t>
            </a:r>
          </a:p>
          <a:p>
            <a:pPr eaLnBrk="1" hangingPunct="1">
              <a:spcBef>
                <a:spcPct val="50000"/>
              </a:spcBef>
              <a:buFontTx/>
              <a:buNone/>
            </a:pPr>
            <a:r>
              <a:rPr lang="en-US" altLang="en-US" sz="1800">
                <a:latin typeface="Arial" charset="0"/>
              </a:rPr>
              <a:t>A hostname table or access to DNS for Telnet must be present for a name to work. Otherwise, the IP address of the remote router must be entered.</a:t>
            </a:r>
            <a:endParaRPr lang="en-US" altLang="zh-TW" sz="1600">
              <a:latin typeface="Arial" charset="0"/>
            </a:endParaRPr>
          </a:p>
          <a:p>
            <a:pPr eaLnBrk="1" hangingPunct="1">
              <a:spcBef>
                <a:spcPct val="50000"/>
              </a:spcBef>
              <a:buFontTx/>
              <a:buNone/>
            </a:pPr>
            <a:r>
              <a:rPr lang="en-US" altLang="zh-TW" sz="1600">
                <a:latin typeface="Arial" charset="0"/>
              </a:rPr>
              <a:t>A successful Telnet connection indicates that the upper-layer application functions properly.</a:t>
            </a:r>
          </a:p>
        </p:txBody>
      </p:sp>
      <p:sp>
        <p:nvSpPr>
          <p:cNvPr id="8499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9AD90581-6B6F-A046-888B-CC1C25DE2A4D}" type="slidenum">
              <a:rPr lang="en-US" altLang="zh-TW" sz="1400"/>
              <a:pPr/>
              <a:t>68</a:t>
            </a:fld>
            <a:endParaRPr lang="en-US" altLang="zh-TW" sz="1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780" t="26587" r="40218" b="17328"/>
          <a:stretch>
            <a:fillRect/>
          </a:stretch>
        </p:blipFill>
        <p:spPr>
          <a:xfrm>
            <a:off x="152400" y="1143000"/>
            <a:ext cx="7848600" cy="5565775"/>
          </a:xfrm>
          <a:noFill/>
        </p:spPr>
      </p:pic>
      <p:sp>
        <p:nvSpPr>
          <p:cNvPr id="86018" name="Rectangle 8"/>
          <p:cNvSpPr>
            <a:spLocks noChangeArrowheads="1"/>
          </p:cNvSpPr>
          <p:nvPr/>
        </p:nvSpPr>
        <p:spPr bwMode="auto">
          <a:xfrm>
            <a:off x="152400" y="211138"/>
            <a:ext cx="82296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50000"/>
              </a:spcBef>
              <a:buFontTx/>
              <a:buNone/>
            </a:pPr>
            <a:r>
              <a:rPr lang="en-US" altLang="zh-TW" sz="1800" b="1">
                <a:latin typeface="Arial" charset="0"/>
              </a:rPr>
              <a:t>4.2.3	Disconnecting and suspending Telnet sessions</a:t>
            </a:r>
          </a:p>
          <a:p>
            <a:pPr eaLnBrk="1" hangingPunct="1">
              <a:spcBef>
                <a:spcPct val="50000"/>
              </a:spcBef>
              <a:buFontTx/>
              <a:buNone/>
            </a:pPr>
            <a:r>
              <a:rPr lang="en-US" altLang="zh-TW" sz="1800">
                <a:latin typeface="Arial" charset="0"/>
              </a:rPr>
              <a:t>link UNIX</a:t>
            </a:r>
          </a:p>
        </p:txBody>
      </p:sp>
      <p:sp>
        <p:nvSpPr>
          <p:cNvPr id="8601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2A251F27-FD30-9B49-8EC7-C18A7BC699FC}" type="slidenum">
              <a:rPr lang="en-US" altLang="zh-TW" sz="1400"/>
              <a:pPr/>
              <a:t>69</a:t>
            </a:fld>
            <a:endParaRPr lang="en-US" altLang="zh-TW"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2" descr="SP32-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09600"/>
            <a:ext cx="81534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EF77676B-7B30-504A-B391-E05868DBA827}" type="slidenum">
              <a:rPr lang="en-US" altLang="zh-TW" sz="1400"/>
              <a:pPr/>
              <a:t>7</a:t>
            </a:fld>
            <a:endParaRPr lang="en-US" altLang="zh-TW" sz="14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6"/>
          <p:cNvSpPr>
            <a:spLocks noGrp="1" noChangeArrowheads="1"/>
          </p:cNvSpPr>
          <p:nvPr>
            <p:ph type="title"/>
          </p:nvPr>
        </p:nvSpPr>
        <p:spPr>
          <a:xfrm>
            <a:off x="228600" y="304800"/>
            <a:ext cx="8229600" cy="487363"/>
          </a:xfrm>
        </p:spPr>
        <p:txBody>
          <a:bodyPr/>
          <a:lstStyle/>
          <a:p>
            <a:pPr algn="l" eaLnBrk="1" hangingPunct="1"/>
            <a:r>
              <a:rPr lang="en-US" altLang="zh-TW" sz="1600" b="1">
                <a:ea typeface="PMingLiU" charset="-120"/>
              </a:rPr>
              <a:t>4.2.5 Alternative connectivity tests</a:t>
            </a:r>
            <a:endParaRPr lang="en-US" altLang="zh-TW" sz="1200" b="1">
              <a:ea typeface="PMingLiU" charset="-120"/>
            </a:endParaRPr>
          </a:p>
        </p:txBody>
      </p:sp>
      <p:pic>
        <p:nvPicPr>
          <p:cNvPr id="87042"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146" t="29253" r="41962" b="18239"/>
          <a:stretch>
            <a:fillRect/>
          </a:stretch>
        </p:blipFill>
        <p:spPr>
          <a:xfrm>
            <a:off x="76200" y="838200"/>
            <a:ext cx="8458200" cy="5938838"/>
          </a:xfrm>
          <a:noFill/>
        </p:spPr>
      </p:pic>
      <p:sp>
        <p:nvSpPr>
          <p:cNvPr id="8704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DBC75C1B-B5F7-E049-96CA-543FF10F7DC0}" type="slidenum">
              <a:rPr lang="en-US" altLang="zh-TW" sz="1400"/>
              <a:pPr/>
              <a:t>70</a:t>
            </a:fld>
            <a:endParaRPr lang="en-US" altLang="zh-TW" sz="1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701" t="28342" r="41457" b="18063"/>
          <a:stretch>
            <a:fillRect/>
          </a:stretch>
        </p:blipFill>
        <p:spPr>
          <a:xfrm>
            <a:off x="533400" y="762000"/>
            <a:ext cx="7772400" cy="5575300"/>
          </a:xfrm>
          <a:noFill/>
        </p:spPr>
      </p:pic>
      <p:sp>
        <p:nvSpPr>
          <p:cNvPr id="8806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193AA289-7380-7042-8F11-D1103E645EBC}" type="slidenum">
              <a:rPr lang="en-US" altLang="zh-TW" sz="1400"/>
              <a:pPr/>
              <a:t>71</a:t>
            </a:fld>
            <a:endParaRPr lang="en-US" altLang="zh-TW" sz="1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5"/>
          <p:cNvSpPr>
            <a:spLocks noGrp="1" noChangeArrowheads="1"/>
          </p:cNvSpPr>
          <p:nvPr>
            <p:ph type="ctrTitle"/>
          </p:nvPr>
        </p:nvSpPr>
        <p:spPr>
          <a:xfrm>
            <a:off x="304800" y="2057400"/>
            <a:ext cx="8534400" cy="1470025"/>
          </a:xfrm>
        </p:spPr>
        <p:txBody>
          <a:bodyPr/>
          <a:lstStyle/>
          <a:p>
            <a:pPr eaLnBrk="1" hangingPunct="1"/>
            <a:r>
              <a:rPr lang="en-US" altLang="zh-TW" sz="3600">
                <a:ea typeface="ＭＳ Ｐゴシック" charset="-128"/>
              </a:rPr>
              <a:t>Part II</a:t>
            </a:r>
            <a:br>
              <a:rPr lang="en-US" altLang="zh-TW" sz="3600">
                <a:ea typeface="ＭＳ Ｐゴシック" charset="-128"/>
              </a:rPr>
            </a:br>
            <a:r>
              <a:rPr lang="en-US" altLang="zh-TW" sz="3600">
                <a:ea typeface="ＭＳ Ｐゴシック" charset="-128"/>
              </a:rPr>
              <a:t>Module 5: Managing Cisco IOS Software</a:t>
            </a:r>
          </a:p>
        </p:txBody>
      </p:sp>
      <p:sp>
        <p:nvSpPr>
          <p:cNvPr id="89090" name="Rectangle 6"/>
          <p:cNvSpPr>
            <a:spLocks noGrp="1" noChangeArrowheads="1"/>
          </p:cNvSpPr>
          <p:nvPr>
            <p:ph type="subTitle" idx="1"/>
          </p:nvPr>
        </p:nvSpPr>
        <p:spPr>
          <a:xfrm>
            <a:off x="395288" y="3860800"/>
            <a:ext cx="8001000" cy="1752600"/>
          </a:xfrm>
        </p:spPr>
        <p:txBody>
          <a:bodyPr/>
          <a:lstStyle/>
          <a:p>
            <a:pPr algn="l" eaLnBrk="1" hangingPunct="1"/>
            <a:r>
              <a:rPr lang="en-US" altLang="en-US" sz="2000">
                <a:ea typeface="ＭＳ Ｐゴシック" charset="-128"/>
              </a:rPr>
              <a:t>Reference for CCNA 4:</a:t>
            </a:r>
          </a:p>
          <a:p>
            <a:pPr algn="l" eaLnBrk="1" hangingPunct="1"/>
            <a:r>
              <a:rPr lang="en-US" altLang="en-US" sz="2000">
                <a:ea typeface="ＭＳ Ｐゴシック" charset="-128"/>
              </a:rPr>
              <a:t>2.1 Introduction to Routing and Packet Forwarding</a:t>
            </a:r>
          </a:p>
        </p:txBody>
      </p:sp>
      <p:sp>
        <p:nvSpPr>
          <p:cNvPr id="89091"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8398F085-AD8D-0C4E-998F-3FD347AE688F}" type="slidenum">
              <a:rPr lang="en-US" altLang="zh-TW" sz="1400"/>
              <a:pPr/>
              <a:t>72</a:t>
            </a:fld>
            <a:endParaRPr lang="en-US" altLang="zh-TW" sz="14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4"/>
          <p:cNvSpPr>
            <a:spLocks noGrp="1" noChangeArrowheads="1"/>
          </p:cNvSpPr>
          <p:nvPr>
            <p:ph type="ctrTitle"/>
          </p:nvPr>
        </p:nvSpPr>
        <p:spPr/>
        <p:txBody>
          <a:bodyPr/>
          <a:lstStyle/>
          <a:p>
            <a:pPr eaLnBrk="1" hangingPunct="1"/>
            <a:r>
              <a:rPr lang="en-US" altLang="zh-TW" sz="3600">
                <a:ea typeface="ＭＳ Ｐゴシック" charset="-128"/>
              </a:rPr>
              <a:t>5.1 Router Boot Sequence and Verification</a:t>
            </a:r>
          </a:p>
        </p:txBody>
      </p:sp>
      <p:sp>
        <p:nvSpPr>
          <p:cNvPr id="90114" name="Rectangle 5"/>
          <p:cNvSpPr>
            <a:spLocks noGrp="1" noChangeArrowheads="1"/>
          </p:cNvSpPr>
          <p:nvPr>
            <p:ph type="subTitle" idx="1"/>
          </p:nvPr>
        </p:nvSpPr>
        <p:spPr/>
        <p:txBody>
          <a:bodyPr/>
          <a:lstStyle/>
          <a:p>
            <a:pPr eaLnBrk="1" hangingPunct="1"/>
            <a:endParaRPr lang="en-US" altLang="en-US">
              <a:ea typeface="ＭＳ Ｐゴシック" charset="-128"/>
            </a:endParaRPr>
          </a:p>
        </p:txBody>
      </p:sp>
      <p:sp>
        <p:nvSpPr>
          <p:cNvPr id="9011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31699CF0-95C1-0940-BB82-2DC149AB276B}" type="slidenum">
              <a:rPr lang="en-US" altLang="zh-TW" sz="1400"/>
              <a:pPr/>
              <a:t>73</a:t>
            </a:fld>
            <a:endParaRPr lang="en-US" altLang="zh-TW" sz="14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6"/>
          <p:cNvSpPr>
            <a:spLocks noGrp="1" noChangeArrowheads="1"/>
          </p:cNvSpPr>
          <p:nvPr>
            <p:ph type="title"/>
          </p:nvPr>
        </p:nvSpPr>
        <p:spPr/>
        <p:txBody>
          <a:bodyPr/>
          <a:lstStyle/>
          <a:p>
            <a:pPr algn="l" eaLnBrk="1" hangingPunct="1"/>
            <a:r>
              <a:rPr lang="en-US" altLang="zh-TW" sz="1800" b="1">
                <a:ea typeface="ＭＳ Ｐゴシック" charset="-128"/>
              </a:rPr>
              <a:t>5.1.1 Stages of the router power-on boot sequence</a:t>
            </a:r>
          </a:p>
        </p:txBody>
      </p:sp>
      <p:pic>
        <p:nvPicPr>
          <p:cNvPr id="91138"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7356" t="33954" r="44162" b="26166"/>
          <a:stretch>
            <a:fillRect/>
          </a:stretch>
        </p:blipFill>
        <p:spPr>
          <a:xfrm>
            <a:off x="539750" y="1412875"/>
            <a:ext cx="8101013" cy="4886325"/>
          </a:xfrm>
          <a:noFill/>
        </p:spPr>
      </p:pic>
      <p:sp>
        <p:nvSpPr>
          <p:cNvPr id="9113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E78AE017-F926-4046-9049-7761DC9A1376}" type="slidenum">
              <a:rPr lang="en-US" altLang="zh-TW" sz="1400"/>
              <a:pPr/>
              <a:t>74</a:t>
            </a:fld>
            <a:endParaRPr lang="en-US" altLang="zh-TW" sz="14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4"/>
          <p:cNvSpPr>
            <a:spLocks noGrp="1" noChangeArrowheads="1"/>
          </p:cNvSpPr>
          <p:nvPr>
            <p:ph type="title"/>
          </p:nvPr>
        </p:nvSpPr>
        <p:spPr>
          <a:xfrm>
            <a:off x="395288" y="90488"/>
            <a:ext cx="8229600" cy="442912"/>
          </a:xfrm>
        </p:spPr>
        <p:txBody>
          <a:bodyPr/>
          <a:lstStyle/>
          <a:p>
            <a:pPr algn="l" eaLnBrk="1" hangingPunct="1"/>
            <a:r>
              <a:rPr lang="en-US" altLang="zh-TW" sz="1800">
                <a:ea typeface="ＭＳ Ｐゴシック" charset="-128"/>
              </a:rPr>
              <a:t> </a:t>
            </a:r>
            <a:r>
              <a:rPr lang="en-US" altLang="zh-TW" sz="1800" b="1">
                <a:ea typeface="ＭＳ Ｐゴシック" charset="-128"/>
              </a:rPr>
              <a:t>5.1.2 How a Cisco device locates and loads IOS</a:t>
            </a:r>
          </a:p>
        </p:txBody>
      </p:sp>
      <p:pic>
        <p:nvPicPr>
          <p:cNvPr id="92162"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321" t="25920" r="41229" b="18871"/>
          <a:stretch>
            <a:fillRect/>
          </a:stretch>
        </p:blipFill>
        <p:spPr>
          <a:xfrm>
            <a:off x="684213" y="815975"/>
            <a:ext cx="8002587" cy="5949950"/>
          </a:xfrm>
          <a:noFill/>
        </p:spPr>
      </p:pic>
      <p:sp>
        <p:nvSpPr>
          <p:cNvPr id="9216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496E9CBD-EA86-E54C-8048-232FE29C7B93}" type="slidenum">
              <a:rPr lang="en-US" altLang="zh-TW" sz="1400"/>
              <a:pPr/>
              <a:t>75</a:t>
            </a:fld>
            <a:endParaRPr lang="en-US" altLang="zh-TW" sz="1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4"/>
          <p:cNvSpPr>
            <a:spLocks noGrp="1" noChangeArrowheads="1"/>
          </p:cNvSpPr>
          <p:nvPr>
            <p:ph type="title"/>
          </p:nvPr>
        </p:nvSpPr>
        <p:spPr/>
        <p:txBody>
          <a:bodyPr/>
          <a:lstStyle/>
          <a:p>
            <a:pPr algn="l" eaLnBrk="1" hangingPunct="1"/>
            <a:r>
              <a:rPr lang="en-US" altLang="zh-TW" sz="1800">
                <a:ea typeface="ＭＳ Ｐゴシック" charset="-128"/>
              </a:rPr>
              <a:t> </a:t>
            </a:r>
            <a:r>
              <a:rPr lang="en-US" altLang="zh-TW" sz="1800" b="1">
                <a:ea typeface="ＭＳ Ｐゴシック" charset="-128"/>
              </a:rPr>
              <a:t>5.1.3 Using the boot system command</a:t>
            </a:r>
          </a:p>
        </p:txBody>
      </p:sp>
      <p:pic>
        <p:nvPicPr>
          <p:cNvPr id="93186"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857" t="29428" r="40047" b="19186"/>
          <a:stretch>
            <a:fillRect/>
          </a:stretch>
        </p:blipFill>
        <p:spPr>
          <a:xfrm>
            <a:off x="684213" y="1125538"/>
            <a:ext cx="8135937" cy="5467350"/>
          </a:xfrm>
          <a:noFill/>
        </p:spPr>
      </p:pic>
      <p:sp>
        <p:nvSpPr>
          <p:cNvPr id="93187" name="Text Box 7"/>
          <p:cNvSpPr txBox="1">
            <a:spLocks noChangeArrowheads="1"/>
          </p:cNvSpPr>
          <p:nvPr/>
        </p:nvSpPr>
        <p:spPr bwMode="auto">
          <a:xfrm>
            <a:off x="1547813" y="1268413"/>
            <a:ext cx="30686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Boot IOS from flash memory</a:t>
            </a:r>
          </a:p>
        </p:txBody>
      </p:sp>
      <p:sp>
        <p:nvSpPr>
          <p:cNvPr id="9318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9ED81E3A-1AFF-9843-B1D9-B094E9B9072F}" type="slidenum">
              <a:rPr lang="en-US" altLang="zh-TW" sz="1400"/>
              <a:pPr/>
              <a:t>76</a:t>
            </a:fld>
            <a:endParaRPr lang="en-US" altLang="zh-TW" sz="14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4"/>
          <p:cNvSpPr>
            <a:spLocks noChangeArrowheads="1"/>
          </p:cNvSpPr>
          <p:nvPr/>
        </p:nvSpPr>
        <p:spPr bwMode="auto">
          <a:xfrm>
            <a:off x="1743075" y="2836863"/>
            <a:ext cx="58769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5.1.3</a:t>
            </a:r>
          </a:p>
          <a:p>
            <a:pPr eaLnBrk="1" hangingPunct="1">
              <a:spcBef>
                <a:spcPct val="0"/>
              </a:spcBef>
              <a:buFontTx/>
              <a:buNone/>
            </a:pPr>
            <a:r>
              <a:rPr lang="en-US" altLang="zh-TW" sz="1800">
                <a:latin typeface="Arial" charset="0"/>
                <a:ea typeface="ＭＳ Ｐゴシック" charset="-128"/>
              </a:rPr>
              <a:t>e-Lab Activity: Preparing for Boot System Commands </a:t>
            </a:r>
          </a:p>
          <a:p>
            <a:pPr eaLnBrk="1" hangingPunct="1">
              <a:spcBef>
                <a:spcPct val="0"/>
              </a:spcBef>
              <a:buFontTx/>
              <a:buNone/>
            </a:pPr>
            <a:endParaRPr lang="en-US" altLang="zh-TW" sz="1800">
              <a:latin typeface="Arial" charset="0"/>
              <a:ea typeface="ＭＳ Ｐゴシック" charset="-128"/>
            </a:endParaRPr>
          </a:p>
          <a:p>
            <a:pPr eaLnBrk="1" hangingPunct="1">
              <a:spcBef>
                <a:spcPct val="0"/>
              </a:spcBef>
              <a:buFontTx/>
              <a:buNone/>
            </a:pPr>
            <a:r>
              <a:rPr lang="en-US" altLang="zh-TW" sz="1800">
                <a:latin typeface="Arial" charset="0"/>
                <a:ea typeface="ＭＳ Ｐゴシック" charset="-128"/>
              </a:rPr>
              <a:t>Step 6 – show running config – show the boot command</a:t>
            </a:r>
          </a:p>
        </p:txBody>
      </p:sp>
      <p:sp>
        <p:nvSpPr>
          <p:cNvPr id="9421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80176537-D822-D041-948D-7E0562ABC080}" type="slidenum">
              <a:rPr lang="en-US" altLang="zh-TW" sz="1400"/>
              <a:pPr/>
              <a:t>77</a:t>
            </a:fld>
            <a:endParaRPr lang="en-US" altLang="zh-TW" sz="1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3" name="Group 16"/>
          <p:cNvGrpSpPr>
            <a:grpSpLocks/>
          </p:cNvGrpSpPr>
          <p:nvPr/>
        </p:nvGrpSpPr>
        <p:grpSpPr bwMode="auto">
          <a:xfrm>
            <a:off x="1066800" y="2286000"/>
            <a:ext cx="5975350" cy="4419600"/>
            <a:chOff x="882" y="935"/>
            <a:chExt cx="3207" cy="3036"/>
          </a:xfrm>
        </p:grpSpPr>
        <p:pic>
          <p:nvPicPr>
            <p:cNvPr id="95238" name="Picture 17"/>
            <p:cNvPicPr>
              <a:picLocks noChangeAspect="1" noChangeArrowheads="1"/>
            </p:cNvPicPr>
            <p:nvPr/>
          </p:nvPicPr>
          <p:blipFill>
            <a:blip r:embed="rId3">
              <a:extLst>
                <a:ext uri="{28A0092B-C50C-407E-A947-70E740481C1C}">
                  <a14:useLocalDpi xmlns:a14="http://schemas.microsoft.com/office/drawing/2010/main" val="0"/>
                </a:ext>
              </a:extLst>
            </a:blip>
            <a:srcRect l="3973" t="28166" r="40073" b="21115"/>
            <a:stretch>
              <a:fillRect/>
            </a:stretch>
          </p:blipFill>
          <p:spPr bwMode="auto">
            <a:xfrm>
              <a:off x="884" y="935"/>
              <a:ext cx="3176" cy="2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9" name="Picture 18"/>
            <p:cNvPicPr>
              <a:picLocks noChangeAspect="1" noChangeArrowheads="1"/>
            </p:cNvPicPr>
            <p:nvPr/>
          </p:nvPicPr>
          <p:blipFill>
            <a:blip r:embed="rId4">
              <a:extLst>
                <a:ext uri="{28A0092B-C50C-407E-A947-70E740481C1C}">
                  <a14:useLocalDpi xmlns:a14="http://schemas.microsoft.com/office/drawing/2010/main" val="0"/>
                </a:ext>
              </a:extLst>
            </a:blip>
            <a:srcRect l="3964" t="46515" r="39493" b="20279"/>
            <a:stretch>
              <a:fillRect/>
            </a:stretch>
          </p:blipFill>
          <p:spPr bwMode="auto">
            <a:xfrm>
              <a:off x="882" y="2577"/>
              <a:ext cx="3207" cy="1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5234" name="Rectangle 4"/>
          <p:cNvSpPr>
            <a:spLocks noGrp="1" noChangeArrowheads="1"/>
          </p:cNvSpPr>
          <p:nvPr>
            <p:ph type="title"/>
          </p:nvPr>
        </p:nvSpPr>
        <p:spPr>
          <a:xfrm>
            <a:off x="152400" y="76200"/>
            <a:ext cx="8229600" cy="409575"/>
          </a:xfrm>
        </p:spPr>
        <p:txBody>
          <a:bodyPr/>
          <a:lstStyle/>
          <a:p>
            <a:pPr algn="l" eaLnBrk="1" hangingPunct="1"/>
            <a:r>
              <a:rPr lang="en-US" altLang="zh-TW" sz="1800">
                <a:ea typeface="ＭＳ Ｐゴシック" charset="-128"/>
              </a:rPr>
              <a:t> </a:t>
            </a:r>
            <a:r>
              <a:rPr lang="en-US" altLang="zh-TW" sz="1800" b="1">
                <a:ea typeface="ＭＳ Ｐゴシック" charset="-128"/>
              </a:rPr>
              <a:t>5.1.4 Configuration register</a:t>
            </a:r>
          </a:p>
        </p:txBody>
      </p:sp>
      <p:sp>
        <p:nvSpPr>
          <p:cNvPr id="95235" name="Line 14"/>
          <p:cNvSpPr>
            <a:spLocks noChangeShapeType="1"/>
          </p:cNvSpPr>
          <p:nvPr/>
        </p:nvSpPr>
        <p:spPr bwMode="auto">
          <a:xfrm flipH="1">
            <a:off x="4495800" y="6324600"/>
            <a:ext cx="8636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5236" name="Rectangle 15"/>
          <p:cNvSpPr>
            <a:spLocks noChangeArrowheads="1"/>
          </p:cNvSpPr>
          <p:nvPr/>
        </p:nvSpPr>
        <p:spPr bwMode="auto">
          <a:xfrm>
            <a:off x="152400" y="409575"/>
            <a:ext cx="8839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kumimoji="0" lang="en-US" altLang="en-US" sz="1500">
                <a:solidFill>
                  <a:srgbClr val="000000"/>
                </a:solidFill>
                <a:latin typeface="Arial" charset="0"/>
                <a:ea typeface="ＭＳ Ｐゴシック" charset="-128"/>
              </a:rPr>
              <a:t>The order in which the router looks for system bootstrap information depends on the boot field setting in the configuration register. </a:t>
            </a:r>
          </a:p>
          <a:p>
            <a:pPr eaLnBrk="1" hangingPunct="1">
              <a:spcBef>
                <a:spcPct val="0"/>
              </a:spcBef>
            </a:pPr>
            <a:endParaRPr kumimoji="0" lang="en-US" altLang="en-US" sz="1500">
              <a:solidFill>
                <a:srgbClr val="000000"/>
              </a:solidFill>
              <a:latin typeface="Arial" charset="0"/>
              <a:ea typeface="ＭＳ Ｐゴシック" charset="-128"/>
            </a:endParaRPr>
          </a:p>
          <a:p>
            <a:pPr eaLnBrk="1" hangingPunct="1">
              <a:spcBef>
                <a:spcPct val="0"/>
              </a:spcBef>
            </a:pPr>
            <a:r>
              <a:rPr kumimoji="0" lang="en-US" altLang="en-US" sz="1500">
                <a:solidFill>
                  <a:srgbClr val="000000"/>
                </a:solidFill>
                <a:latin typeface="Arial" charset="0"/>
                <a:ea typeface="ＭＳ Ｐゴシック" charset="-128"/>
              </a:rPr>
              <a:t>The configuration register is a 16-bit register in NVRAM.</a:t>
            </a:r>
          </a:p>
          <a:p>
            <a:pPr eaLnBrk="1" hangingPunct="1">
              <a:spcBef>
                <a:spcPct val="0"/>
              </a:spcBef>
            </a:pPr>
            <a:r>
              <a:rPr kumimoji="0" lang="en-US" altLang="en-US" sz="1500">
                <a:solidFill>
                  <a:srgbClr val="000000"/>
                </a:solidFill>
                <a:latin typeface="Arial" charset="0"/>
                <a:ea typeface="ＭＳ Ｐゴシック" charset="-128"/>
              </a:rPr>
              <a:t>The </a:t>
            </a:r>
            <a:r>
              <a:rPr kumimoji="0" lang="en-US" altLang="en-US" sz="1500" u="sng">
                <a:solidFill>
                  <a:srgbClr val="000000"/>
                </a:solidFill>
                <a:latin typeface="Arial" charset="0"/>
                <a:ea typeface="ＭＳ Ｐゴシック" charset="-128"/>
              </a:rPr>
              <a:t>lowest four bits</a:t>
            </a:r>
            <a:r>
              <a:rPr kumimoji="0" lang="en-US" altLang="en-US" sz="1500">
                <a:solidFill>
                  <a:srgbClr val="000000"/>
                </a:solidFill>
                <a:latin typeface="Arial" charset="0"/>
                <a:ea typeface="ＭＳ Ｐゴシック" charset="-128"/>
              </a:rPr>
              <a:t> of the configuration register form the boot field. </a:t>
            </a:r>
          </a:p>
          <a:p>
            <a:pPr eaLnBrk="1" hangingPunct="1">
              <a:spcBef>
                <a:spcPct val="0"/>
              </a:spcBef>
            </a:pPr>
            <a:r>
              <a:rPr kumimoji="0" lang="en-US" altLang="en-US" sz="1500">
                <a:solidFill>
                  <a:srgbClr val="000000"/>
                </a:solidFill>
                <a:latin typeface="Arial" charset="0"/>
                <a:ea typeface="ＭＳ Ｐゴシック" charset="-128"/>
              </a:rPr>
              <a:t>To ensure that the </a:t>
            </a:r>
            <a:r>
              <a:rPr kumimoji="0" lang="en-US" altLang="en-US" sz="1500" u="sng">
                <a:solidFill>
                  <a:srgbClr val="000000"/>
                </a:solidFill>
                <a:latin typeface="Arial" charset="0"/>
                <a:ea typeface="ＭＳ Ｐゴシック" charset="-128"/>
              </a:rPr>
              <a:t>upper 12 bits </a:t>
            </a:r>
            <a:r>
              <a:rPr kumimoji="0" lang="en-US" altLang="en-US" sz="1500">
                <a:solidFill>
                  <a:srgbClr val="000000"/>
                </a:solidFill>
                <a:latin typeface="Arial" charset="0"/>
                <a:ea typeface="ＭＳ Ｐゴシック" charset="-128"/>
              </a:rPr>
              <a:t>are not changed, first use the</a:t>
            </a:r>
            <a:r>
              <a:rPr kumimoji="0" lang="en-US" altLang="en-US" sz="1500">
                <a:solidFill>
                  <a:srgbClr val="000000"/>
                </a:solidFill>
                <a:latin typeface="Courier" charset="0"/>
                <a:ea typeface="ＭＳ Ｐゴシック" charset="-128"/>
              </a:rPr>
              <a:t> show versio</a:t>
            </a:r>
            <a:r>
              <a:rPr kumimoji="0" lang="en-US" altLang="en-US" sz="1500">
                <a:solidFill>
                  <a:srgbClr val="000000"/>
                </a:solidFill>
                <a:latin typeface="Arial" charset="0"/>
                <a:ea typeface="ＭＳ Ｐゴシック" charset="-128"/>
              </a:rPr>
              <a:t>n command to retrieve the current values of the configuration register.   </a:t>
            </a:r>
          </a:p>
          <a:p>
            <a:pPr eaLnBrk="1" hangingPunct="1">
              <a:spcBef>
                <a:spcPct val="0"/>
              </a:spcBef>
            </a:pPr>
            <a:r>
              <a:rPr kumimoji="0" lang="en-US" altLang="en-US" sz="1500">
                <a:solidFill>
                  <a:srgbClr val="000000"/>
                </a:solidFill>
                <a:latin typeface="Arial" charset="0"/>
                <a:ea typeface="ＭＳ Ｐゴシック" charset="-128"/>
              </a:rPr>
              <a:t>Then use th</a:t>
            </a:r>
            <a:r>
              <a:rPr kumimoji="0" lang="en-US" altLang="en-US" sz="1500">
                <a:solidFill>
                  <a:srgbClr val="000000"/>
                </a:solidFill>
                <a:latin typeface="Courier" charset="0"/>
                <a:ea typeface="ＭＳ Ｐゴシック" charset="-128"/>
              </a:rPr>
              <a:t>e config-regist</a:t>
            </a:r>
            <a:r>
              <a:rPr kumimoji="0" lang="en-US" altLang="en-US" sz="1500">
                <a:solidFill>
                  <a:srgbClr val="000000"/>
                </a:solidFill>
                <a:latin typeface="Arial" charset="0"/>
                <a:ea typeface="ＭＳ Ｐゴシック" charset="-128"/>
              </a:rPr>
              <a:t>er command and change only the value of the last hexadecimal digit</a:t>
            </a:r>
          </a:p>
        </p:txBody>
      </p:sp>
      <p:sp>
        <p:nvSpPr>
          <p:cNvPr id="9523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3EA4AAED-32E7-6D4F-B3CA-78FDA2DF6F71}" type="slidenum">
              <a:rPr lang="en-US" altLang="zh-TW" sz="1400"/>
              <a:pPr/>
              <a:t>78</a:t>
            </a:fld>
            <a:endParaRPr lang="en-US" altLang="zh-TW" sz="14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5379" t="42833" r="40919" b="38156"/>
          <a:stretch>
            <a:fillRect/>
          </a:stretch>
        </p:blipFill>
        <p:spPr>
          <a:xfrm>
            <a:off x="250825" y="2276475"/>
            <a:ext cx="8893175" cy="2178050"/>
          </a:xfrm>
          <a:noFill/>
        </p:spPr>
      </p:pic>
      <p:sp>
        <p:nvSpPr>
          <p:cNvPr id="96258" name="Rectangle 10"/>
          <p:cNvSpPr>
            <a:spLocks noChangeArrowheads="1"/>
          </p:cNvSpPr>
          <p:nvPr/>
        </p:nvSpPr>
        <p:spPr bwMode="auto">
          <a:xfrm>
            <a:off x="990600" y="1204913"/>
            <a:ext cx="6281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2000">
                <a:latin typeface="Courier New" charset="0"/>
                <a:ea typeface="ＭＳ Ｐゴシック" charset="-128"/>
              </a:rPr>
              <a:t>Router (config)#&gt;config-register  0x2140</a:t>
            </a:r>
          </a:p>
        </p:txBody>
      </p:sp>
      <p:cxnSp>
        <p:nvCxnSpPr>
          <p:cNvPr id="96259" name="Straight Connector 4"/>
          <p:cNvCxnSpPr>
            <a:cxnSpLocks noChangeShapeType="1"/>
          </p:cNvCxnSpPr>
          <p:nvPr/>
        </p:nvCxnSpPr>
        <p:spPr bwMode="auto">
          <a:xfrm>
            <a:off x="838200" y="3048000"/>
            <a:ext cx="381000" cy="1588"/>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cxnSp>
      <p:cxnSp>
        <p:nvCxnSpPr>
          <p:cNvPr id="96260" name="Straight Connector 5"/>
          <p:cNvCxnSpPr>
            <a:cxnSpLocks noChangeShapeType="1"/>
          </p:cNvCxnSpPr>
          <p:nvPr/>
        </p:nvCxnSpPr>
        <p:spPr bwMode="auto">
          <a:xfrm>
            <a:off x="6934200" y="1600200"/>
            <a:ext cx="381000" cy="1588"/>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cxnSp>
      <p:cxnSp>
        <p:nvCxnSpPr>
          <p:cNvPr id="96261" name="Straight Connector 6"/>
          <p:cNvCxnSpPr>
            <a:cxnSpLocks noChangeShapeType="1"/>
          </p:cNvCxnSpPr>
          <p:nvPr/>
        </p:nvCxnSpPr>
        <p:spPr bwMode="auto">
          <a:xfrm>
            <a:off x="4114800" y="2971800"/>
            <a:ext cx="1219200" cy="1588"/>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cxnSp>
      <p:sp>
        <p:nvSpPr>
          <p:cNvPr id="9626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44275351-8143-5C4B-9D10-BE1066CECFF1}" type="slidenum">
              <a:rPr lang="en-US" altLang="zh-TW" sz="1400"/>
              <a:pPr/>
              <a:t>79</a:t>
            </a:fld>
            <a:endParaRPr lang="en-US" altLang="zh-TW"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ctrTitle"/>
          </p:nvPr>
        </p:nvSpPr>
        <p:spPr>
          <a:xfrm>
            <a:off x="685800" y="2286000"/>
            <a:ext cx="7772400" cy="1143000"/>
          </a:xfrm>
        </p:spPr>
        <p:txBody>
          <a:bodyPr/>
          <a:lstStyle/>
          <a:p>
            <a:pPr eaLnBrk="1" hangingPunct="1"/>
            <a:r>
              <a:rPr lang="en-US" altLang="en-US">
                <a:ea typeface="PMingLiU" charset="-120"/>
              </a:rPr>
              <a:t>1.2 Routers</a:t>
            </a:r>
          </a:p>
        </p:txBody>
      </p:sp>
      <p:sp>
        <p:nvSpPr>
          <p:cNvPr id="23554" name="Rectangle 3"/>
          <p:cNvSpPr>
            <a:spLocks noGrp="1" noChangeArrowheads="1"/>
          </p:cNvSpPr>
          <p:nvPr>
            <p:ph type="subTitle" idx="1"/>
          </p:nvPr>
        </p:nvSpPr>
        <p:spPr/>
        <p:txBody>
          <a:bodyPr/>
          <a:lstStyle/>
          <a:p>
            <a:pPr eaLnBrk="1" hangingPunct="1"/>
            <a:endParaRPr lang="en-US" altLang="en-US">
              <a:ea typeface="PMingLiU" charset="-120"/>
            </a:endParaRPr>
          </a:p>
        </p:txBody>
      </p:sp>
      <p:sp>
        <p:nvSpPr>
          <p:cNvPr id="2355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BFEE3904-7A2F-334D-A942-C7DC429F446B}" type="slidenum">
              <a:rPr lang="en-US" altLang="zh-TW" sz="1400"/>
              <a:pPr/>
              <a:t>8</a:t>
            </a:fld>
            <a:endParaRPr lang="en-US" altLang="zh-TW" sz="14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5"/>
          <p:cNvSpPr>
            <a:spLocks noGrp="1" noChangeArrowheads="1"/>
          </p:cNvSpPr>
          <p:nvPr>
            <p:ph type="ctrTitle"/>
          </p:nvPr>
        </p:nvSpPr>
        <p:spPr/>
        <p:txBody>
          <a:bodyPr/>
          <a:lstStyle/>
          <a:p>
            <a:pPr eaLnBrk="1" hangingPunct="1"/>
            <a:r>
              <a:rPr lang="en-US" altLang="zh-TW" sz="3600">
                <a:ea typeface="ＭＳ Ｐゴシック" charset="-128"/>
              </a:rPr>
              <a:t> 5.2 Managing the Cisco File System</a:t>
            </a:r>
          </a:p>
        </p:txBody>
      </p:sp>
      <p:sp>
        <p:nvSpPr>
          <p:cNvPr id="97282" name="Rectangle 6"/>
          <p:cNvSpPr>
            <a:spLocks noGrp="1" noChangeArrowheads="1"/>
          </p:cNvSpPr>
          <p:nvPr>
            <p:ph type="subTitle" idx="1"/>
          </p:nvPr>
        </p:nvSpPr>
        <p:spPr/>
        <p:txBody>
          <a:bodyPr/>
          <a:lstStyle/>
          <a:p>
            <a:pPr eaLnBrk="1" hangingPunct="1"/>
            <a:endParaRPr lang="en-US" altLang="en-US">
              <a:ea typeface="ＭＳ Ｐゴシック" charset="-128"/>
            </a:endParaRPr>
          </a:p>
        </p:txBody>
      </p:sp>
      <p:sp>
        <p:nvSpPr>
          <p:cNvPr id="9728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CEC03F70-F84B-CF4D-ACA9-33668267B7EC}" type="slidenum">
              <a:rPr lang="en-US" altLang="zh-TW" sz="1400"/>
              <a:pPr/>
              <a:t>80</a:t>
            </a:fld>
            <a:endParaRPr lang="en-US" altLang="zh-TW" sz="14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4"/>
          <p:cNvSpPr>
            <a:spLocks noGrp="1" noChangeArrowheads="1"/>
          </p:cNvSpPr>
          <p:nvPr>
            <p:ph type="title"/>
          </p:nvPr>
        </p:nvSpPr>
        <p:spPr/>
        <p:txBody>
          <a:bodyPr/>
          <a:lstStyle/>
          <a:p>
            <a:pPr eaLnBrk="1" hangingPunct="1"/>
            <a:r>
              <a:rPr lang="en-US" altLang="zh-TW" sz="1800">
                <a:ea typeface="ＭＳ Ｐゴシック" charset="-128"/>
              </a:rPr>
              <a:t> </a:t>
            </a:r>
            <a:r>
              <a:rPr lang="en-US" altLang="zh-TW" sz="1800" b="1">
                <a:ea typeface="ＭＳ Ｐゴシック" charset="-128"/>
              </a:rPr>
              <a:t>5.2.1 IOS file system overview</a:t>
            </a:r>
          </a:p>
        </p:txBody>
      </p:sp>
      <p:pic>
        <p:nvPicPr>
          <p:cNvPr id="98306"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4995" t="30867" r="53497" b="24588"/>
          <a:stretch>
            <a:fillRect/>
          </a:stretch>
        </p:blipFill>
        <p:spPr>
          <a:xfrm>
            <a:off x="2339975" y="1700213"/>
            <a:ext cx="4584700" cy="4752975"/>
          </a:xfrm>
          <a:noFill/>
        </p:spPr>
      </p:pic>
      <p:sp>
        <p:nvSpPr>
          <p:cNvPr id="98307" name="Text Box 7"/>
          <p:cNvSpPr txBox="1">
            <a:spLocks noChangeArrowheads="1"/>
          </p:cNvSpPr>
          <p:nvPr/>
        </p:nvSpPr>
        <p:spPr bwMode="auto">
          <a:xfrm>
            <a:off x="1239838" y="1412875"/>
            <a:ext cx="3462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Network components in memory</a:t>
            </a:r>
          </a:p>
        </p:txBody>
      </p:sp>
      <p:sp>
        <p:nvSpPr>
          <p:cNvPr id="9830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04094221-CA3E-2047-9FF0-60BAAEB5D88B}" type="slidenum">
              <a:rPr lang="en-US" altLang="zh-TW" sz="1400"/>
              <a:pPr/>
              <a:t>81</a:t>
            </a:fld>
            <a:endParaRPr lang="en-US" altLang="zh-TW" sz="14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321" t="31357" r="40663" b="21396"/>
          <a:stretch>
            <a:fillRect/>
          </a:stretch>
        </p:blipFill>
        <p:spPr>
          <a:xfrm>
            <a:off x="609600" y="1676400"/>
            <a:ext cx="7596188" cy="4783138"/>
          </a:xfrm>
          <a:noFill/>
        </p:spPr>
      </p:pic>
      <p:sp>
        <p:nvSpPr>
          <p:cNvPr id="99330" name="Text Box 7"/>
          <p:cNvSpPr txBox="1">
            <a:spLocks noChangeArrowheads="1"/>
          </p:cNvSpPr>
          <p:nvPr/>
        </p:nvSpPr>
        <p:spPr bwMode="auto">
          <a:xfrm>
            <a:off x="609600" y="685800"/>
            <a:ext cx="2763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A common set of prefixes</a:t>
            </a:r>
          </a:p>
        </p:txBody>
      </p:sp>
      <p:sp>
        <p:nvSpPr>
          <p:cNvPr id="99331"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DC21D410-40B6-3043-A786-E993D80F95E6}" type="slidenum">
              <a:rPr lang="en-US" altLang="zh-TW" sz="1400"/>
              <a:pPr/>
              <a:t>82</a:t>
            </a:fld>
            <a:endParaRPr lang="en-US" altLang="zh-TW" sz="14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630" t="27570" r="41049" b="19713"/>
          <a:stretch>
            <a:fillRect/>
          </a:stretch>
        </p:blipFill>
        <p:spPr>
          <a:xfrm>
            <a:off x="457200" y="896938"/>
            <a:ext cx="8375650" cy="5961062"/>
          </a:xfrm>
          <a:noFill/>
        </p:spPr>
      </p:pic>
      <p:sp>
        <p:nvSpPr>
          <p:cNvPr id="10035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E9FD7A4B-ACE8-0642-BF78-C0F904C9E5A3}" type="slidenum">
              <a:rPr lang="en-US" altLang="zh-TW" sz="1400"/>
              <a:pPr/>
              <a:t>83</a:t>
            </a:fld>
            <a:endParaRPr lang="en-US" altLang="zh-TW" sz="1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4"/>
          <p:cNvSpPr>
            <a:spLocks noGrp="1" noChangeArrowheads="1"/>
          </p:cNvSpPr>
          <p:nvPr>
            <p:ph type="title"/>
          </p:nvPr>
        </p:nvSpPr>
        <p:spPr>
          <a:xfrm>
            <a:off x="457200" y="274638"/>
            <a:ext cx="8229600" cy="639762"/>
          </a:xfrm>
        </p:spPr>
        <p:txBody>
          <a:bodyPr/>
          <a:lstStyle/>
          <a:p>
            <a:pPr algn="l" eaLnBrk="1" hangingPunct="1"/>
            <a:r>
              <a:rPr lang="en-US" altLang="zh-TW" sz="1800" b="1">
                <a:ea typeface="ＭＳ Ｐゴシック" charset="-128"/>
              </a:rPr>
              <a:t>5.2.3 Managing configuration files using TFTP</a:t>
            </a:r>
          </a:p>
        </p:txBody>
      </p:sp>
      <p:pic>
        <p:nvPicPr>
          <p:cNvPr id="101378"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063" t="28410" r="39815" b="20134"/>
          <a:stretch>
            <a:fillRect/>
          </a:stretch>
        </p:blipFill>
        <p:spPr>
          <a:xfrm>
            <a:off x="539750" y="1773238"/>
            <a:ext cx="7416800" cy="4986337"/>
          </a:xfrm>
          <a:noFill/>
        </p:spPr>
      </p:pic>
      <p:sp>
        <p:nvSpPr>
          <p:cNvPr id="101379" name="Text Box 7"/>
          <p:cNvSpPr txBox="1">
            <a:spLocks noChangeArrowheads="1"/>
          </p:cNvSpPr>
          <p:nvPr/>
        </p:nvSpPr>
        <p:spPr bwMode="auto">
          <a:xfrm>
            <a:off x="971550" y="1268413"/>
            <a:ext cx="4340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Why router use TFTP</a:t>
            </a:r>
          </a:p>
        </p:txBody>
      </p:sp>
      <p:sp>
        <p:nvSpPr>
          <p:cNvPr id="10138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C8FF42C2-D38D-2F4B-A20F-F10BB0889306}" type="slidenum">
              <a:rPr lang="en-US" altLang="zh-TW" sz="1400"/>
              <a:pPr/>
              <a:t>84</a:t>
            </a:fld>
            <a:endParaRPr lang="en-US" altLang="zh-TW" sz="14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4"/>
          <p:cNvSpPr>
            <a:spLocks noGrp="1" noChangeArrowheads="1"/>
          </p:cNvSpPr>
          <p:nvPr>
            <p:ph type="title"/>
          </p:nvPr>
        </p:nvSpPr>
        <p:spPr>
          <a:xfrm>
            <a:off x="457200" y="274638"/>
            <a:ext cx="8229600" cy="792162"/>
          </a:xfrm>
        </p:spPr>
        <p:txBody>
          <a:bodyPr/>
          <a:lstStyle/>
          <a:p>
            <a:pPr algn="l" eaLnBrk="1" hangingPunct="1"/>
            <a:r>
              <a:rPr lang="en-US" altLang="zh-TW" sz="1800">
                <a:ea typeface="ＭＳ Ｐゴシック" charset="-128"/>
              </a:rPr>
              <a:t> </a:t>
            </a:r>
            <a:r>
              <a:rPr lang="en-US" altLang="zh-TW" sz="1800" b="1">
                <a:ea typeface="ＭＳ Ｐゴシック" charset="-128"/>
              </a:rPr>
              <a:t>5.2.4 Managing configuration files using copy and paste</a:t>
            </a:r>
          </a:p>
        </p:txBody>
      </p:sp>
      <p:pic>
        <p:nvPicPr>
          <p:cNvPr id="102402" name="Picture 5"/>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l="4160" t="27148" r="42516" b="25185"/>
          <a:stretch>
            <a:fillRect/>
          </a:stretch>
        </p:blipFill>
        <p:spPr>
          <a:xfrm>
            <a:off x="3276600" y="990600"/>
            <a:ext cx="5616575" cy="4178300"/>
          </a:xfrm>
          <a:noFill/>
        </p:spPr>
      </p:pic>
      <p:pic>
        <p:nvPicPr>
          <p:cNvPr id="102403"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4063" t="29485" r="42056" b="18811"/>
          <a:stretch>
            <a:fillRect/>
          </a:stretch>
        </p:blipFill>
        <p:spPr>
          <a:xfrm>
            <a:off x="250825" y="3048000"/>
            <a:ext cx="4043363" cy="2846388"/>
          </a:xfrm>
          <a:noFill/>
        </p:spPr>
      </p:pic>
      <p:sp>
        <p:nvSpPr>
          <p:cNvPr id="102404" name="Text Box 9"/>
          <p:cNvSpPr txBox="1">
            <a:spLocks noChangeArrowheads="1"/>
          </p:cNvSpPr>
          <p:nvPr/>
        </p:nvSpPr>
        <p:spPr bwMode="auto">
          <a:xfrm>
            <a:off x="2555875" y="1628775"/>
            <a:ext cx="71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Copy</a:t>
            </a:r>
          </a:p>
        </p:txBody>
      </p:sp>
      <p:sp>
        <p:nvSpPr>
          <p:cNvPr id="102405" name="Text Box 10"/>
          <p:cNvSpPr txBox="1">
            <a:spLocks noChangeArrowheads="1"/>
          </p:cNvSpPr>
          <p:nvPr/>
        </p:nvSpPr>
        <p:spPr bwMode="auto">
          <a:xfrm>
            <a:off x="914400" y="2667000"/>
            <a:ext cx="884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ea typeface="ＭＳ Ｐゴシック" charset="-128"/>
              </a:rPr>
              <a:t>Paste</a:t>
            </a:r>
          </a:p>
        </p:txBody>
      </p:sp>
      <p:sp>
        <p:nvSpPr>
          <p:cNvPr id="102406" name="Rectangle 11"/>
          <p:cNvSpPr>
            <a:spLocks noChangeArrowheads="1"/>
          </p:cNvSpPr>
          <p:nvPr/>
        </p:nvSpPr>
        <p:spPr bwMode="auto">
          <a:xfrm>
            <a:off x="609600" y="6096000"/>
            <a:ext cx="80010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500">
                <a:solidFill>
                  <a:srgbClr val="000000"/>
                </a:solidFill>
                <a:latin typeface="Arial" charset="0"/>
                <a:ea typeface="ＭＳ Ｐゴシック" charset="-128"/>
              </a:rPr>
              <a:t>Another way to create a backup copy of the configuration is to capture the output of the </a:t>
            </a:r>
            <a:r>
              <a:rPr kumimoji="0" lang="en-US" altLang="en-US" sz="1500">
                <a:solidFill>
                  <a:srgbClr val="000000"/>
                </a:solidFill>
                <a:latin typeface="Courier" charset="0"/>
                <a:ea typeface="ＭＳ Ｐゴシック" charset="-128"/>
              </a:rPr>
              <a:t>show running-config</a:t>
            </a:r>
            <a:r>
              <a:rPr kumimoji="0" lang="en-US" altLang="en-US" sz="1500">
                <a:solidFill>
                  <a:srgbClr val="000000"/>
                </a:solidFill>
                <a:latin typeface="Arial" charset="0"/>
                <a:ea typeface="ＭＳ Ｐゴシック" charset="-128"/>
              </a:rPr>
              <a:t> command.</a:t>
            </a:r>
          </a:p>
        </p:txBody>
      </p:sp>
      <p:sp>
        <p:nvSpPr>
          <p:cNvPr id="10240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798DC1D4-F314-E34B-A8DE-101604080822}" type="slidenum">
              <a:rPr lang="en-US" altLang="zh-TW" sz="1400"/>
              <a:pPr/>
              <a:t>85</a:t>
            </a:fld>
            <a:endParaRPr lang="en-US" altLang="zh-TW" sz="14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4"/>
          <p:cNvSpPr>
            <a:spLocks noGrp="1" noChangeArrowheads="1"/>
          </p:cNvSpPr>
          <p:nvPr>
            <p:ph type="title"/>
          </p:nvPr>
        </p:nvSpPr>
        <p:spPr>
          <a:xfrm>
            <a:off x="457200" y="274638"/>
            <a:ext cx="8229600" cy="563562"/>
          </a:xfrm>
        </p:spPr>
        <p:txBody>
          <a:bodyPr/>
          <a:lstStyle/>
          <a:p>
            <a:pPr eaLnBrk="1" hangingPunct="1"/>
            <a:r>
              <a:rPr lang="en-US" altLang="zh-TW" sz="1800" b="1">
                <a:ea typeface="ＭＳ Ｐゴシック" charset="-128"/>
              </a:rPr>
              <a:t>5.2.7 Environment variables</a:t>
            </a:r>
          </a:p>
        </p:txBody>
      </p:sp>
      <p:pic>
        <p:nvPicPr>
          <p:cNvPr id="103426"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193" t="29323" r="39687" b="47194"/>
          <a:stretch>
            <a:fillRect/>
          </a:stretch>
        </p:blipFill>
        <p:spPr>
          <a:xfrm>
            <a:off x="762000" y="2133600"/>
            <a:ext cx="7848600" cy="2408238"/>
          </a:xfrm>
          <a:noFill/>
        </p:spPr>
      </p:pic>
      <p:sp>
        <p:nvSpPr>
          <p:cNvPr id="103427" name="Rectangle 8"/>
          <p:cNvSpPr>
            <a:spLocks noChangeArrowheads="1"/>
          </p:cNvSpPr>
          <p:nvPr/>
        </p:nvSpPr>
        <p:spPr bwMode="auto">
          <a:xfrm>
            <a:off x="457200" y="4953000"/>
            <a:ext cx="80772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lang="en-US" altLang="zh-TW" sz="1600">
                <a:latin typeface="Arial" charset="0"/>
                <a:ea typeface="ＭＳ Ｐゴシック" charset="-128"/>
              </a:rPr>
              <a:t>Assign variable by “=“ sign. E.g.</a:t>
            </a:r>
          </a:p>
          <a:p>
            <a:pPr eaLnBrk="1" hangingPunct="1">
              <a:spcBef>
                <a:spcPct val="0"/>
              </a:spcBef>
              <a:buFontTx/>
              <a:buNone/>
            </a:pPr>
            <a:r>
              <a:rPr lang="en-US" altLang="zh-TW" sz="1600">
                <a:latin typeface="Arial" charset="0"/>
                <a:ea typeface="ＭＳ Ｐゴシック" charset="-128"/>
              </a:rPr>
              <a:t>	type IP_ADDRESS=10.0.0.1 </a:t>
            </a:r>
          </a:p>
          <a:p>
            <a:pPr eaLnBrk="1" hangingPunct="1">
              <a:spcBef>
                <a:spcPct val="0"/>
              </a:spcBef>
            </a:pPr>
            <a:r>
              <a:rPr lang="en-US" altLang="zh-TW" sz="1600">
                <a:latin typeface="Arial" charset="0"/>
                <a:ea typeface="ＭＳ Ｐゴシック" charset="-128"/>
              </a:rPr>
              <a:t>Use the </a:t>
            </a:r>
            <a:r>
              <a:rPr lang="en-US" altLang="zh-TW" sz="1600" b="1">
                <a:latin typeface="Arial" charset="0"/>
                <a:ea typeface="ＭＳ Ｐゴシック" charset="-128"/>
              </a:rPr>
              <a:t>set</a:t>
            </a:r>
            <a:r>
              <a:rPr lang="en-US" altLang="zh-TW" sz="1600">
                <a:latin typeface="Arial" charset="0"/>
                <a:ea typeface="ＭＳ Ｐゴシック" charset="-128"/>
              </a:rPr>
              <a:t> command to check the ROMmon environment variables. </a:t>
            </a:r>
          </a:p>
          <a:p>
            <a:pPr eaLnBrk="1" hangingPunct="1">
              <a:spcBef>
                <a:spcPct val="0"/>
              </a:spcBef>
            </a:pPr>
            <a:r>
              <a:rPr lang="en-US" altLang="zh-TW" sz="1600">
                <a:latin typeface="Arial" charset="0"/>
                <a:ea typeface="ＭＳ Ｐゴシック" charset="-128"/>
              </a:rPr>
              <a:t>Once the 5 variables are set for the IOS download, the </a:t>
            </a:r>
            <a:r>
              <a:rPr lang="en-US" altLang="zh-TW" sz="1600" b="1">
                <a:latin typeface="Arial" charset="0"/>
                <a:ea typeface="ＭＳ Ｐゴシック" charset="-128"/>
              </a:rPr>
              <a:t>tftpdnld</a:t>
            </a:r>
            <a:r>
              <a:rPr lang="en-US" altLang="zh-TW" sz="1600">
                <a:latin typeface="Arial" charset="0"/>
                <a:ea typeface="ＭＳ Ｐゴシック" charset="-128"/>
              </a:rPr>
              <a:t> command is entered with no arguments. </a:t>
            </a:r>
          </a:p>
        </p:txBody>
      </p:sp>
      <p:sp>
        <p:nvSpPr>
          <p:cNvPr id="103428" name="Rectangle 9"/>
          <p:cNvSpPr>
            <a:spLocks noChangeArrowheads="1"/>
          </p:cNvSpPr>
          <p:nvPr/>
        </p:nvSpPr>
        <p:spPr bwMode="auto">
          <a:xfrm>
            <a:off x="304800" y="838200"/>
            <a:ext cx="853440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pPr>
            <a:r>
              <a:rPr kumimoji="0" lang="en-US" altLang="en-US" sz="1700">
                <a:solidFill>
                  <a:srgbClr val="000000"/>
                </a:solidFill>
                <a:latin typeface="Arial" charset="0"/>
                <a:ea typeface="ＭＳ Ｐゴシック" charset="-128"/>
              </a:rPr>
              <a:t>The IOS can also be restored from a TFTP session. </a:t>
            </a:r>
          </a:p>
          <a:p>
            <a:pPr eaLnBrk="1" hangingPunct="1">
              <a:spcBef>
                <a:spcPct val="0"/>
              </a:spcBef>
            </a:pPr>
            <a:r>
              <a:rPr kumimoji="0" lang="en-US" altLang="en-US" sz="1700">
                <a:solidFill>
                  <a:srgbClr val="000000"/>
                </a:solidFill>
                <a:latin typeface="Arial" charset="0"/>
                <a:ea typeface="ＭＳ Ｐゴシック" charset="-128"/>
              </a:rPr>
              <a:t>The fastest way to restore an IOS image to the router is to use TFTP from ROMmon to download the image. </a:t>
            </a:r>
          </a:p>
          <a:p>
            <a:pPr eaLnBrk="1" hangingPunct="1">
              <a:spcBef>
                <a:spcPct val="0"/>
              </a:spcBef>
            </a:pPr>
            <a:r>
              <a:rPr kumimoji="0" lang="en-US" altLang="en-US" sz="1700">
                <a:solidFill>
                  <a:srgbClr val="000000"/>
                </a:solidFill>
                <a:latin typeface="Arial" charset="0"/>
                <a:ea typeface="ＭＳ Ｐゴシック" charset="-128"/>
              </a:rPr>
              <a:t>To do this, set the environmental variables and then use the</a:t>
            </a:r>
            <a:r>
              <a:rPr kumimoji="0" lang="en-US" altLang="en-US" sz="1700">
                <a:solidFill>
                  <a:srgbClr val="000000"/>
                </a:solidFill>
                <a:latin typeface="Courier" charset="0"/>
                <a:ea typeface="ＭＳ Ｐゴシック" charset="-128"/>
              </a:rPr>
              <a:t> tftpdnl</a:t>
            </a:r>
            <a:r>
              <a:rPr kumimoji="0" lang="en-US" altLang="en-US" sz="1700">
                <a:solidFill>
                  <a:srgbClr val="000000"/>
                </a:solidFill>
                <a:latin typeface="Arial" charset="0"/>
                <a:ea typeface="ＭＳ Ｐゴシック" charset="-128"/>
              </a:rPr>
              <a:t>d command.</a:t>
            </a:r>
          </a:p>
        </p:txBody>
      </p:sp>
      <p:sp>
        <p:nvSpPr>
          <p:cNvPr id="10342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43B6B4CE-0F34-4046-9F5F-1D67052C81D5}" type="slidenum">
              <a:rPr lang="en-US" altLang="zh-TW" sz="1400"/>
              <a:pPr/>
              <a:t>86</a:t>
            </a:fld>
            <a:endParaRPr lang="en-US" altLang="zh-TW" sz="14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653" t="29007" r="39867" b="18906"/>
          <a:stretch>
            <a:fillRect/>
          </a:stretch>
        </p:blipFill>
        <p:spPr>
          <a:xfrm>
            <a:off x="609600" y="936625"/>
            <a:ext cx="8229600" cy="5565775"/>
          </a:xfrm>
          <a:noFill/>
        </p:spPr>
      </p:pic>
      <p:sp>
        <p:nvSpPr>
          <p:cNvPr id="10445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30F6EA16-5584-A64F-A5AE-FB864B6B729B}" type="slidenum">
              <a:rPr lang="en-US" altLang="zh-TW" sz="1400"/>
              <a:pPr/>
              <a:t>87</a:t>
            </a:fld>
            <a:endParaRPr lang="en-US" altLang="zh-TW" sz="14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5"/>
          <p:cNvSpPr>
            <a:spLocks noGrp="1" noChangeArrowheads="1"/>
          </p:cNvSpPr>
          <p:nvPr>
            <p:ph type="ctrTitle"/>
          </p:nvPr>
        </p:nvSpPr>
        <p:spPr>
          <a:xfrm>
            <a:off x="323850" y="2130425"/>
            <a:ext cx="8820150" cy="1470025"/>
          </a:xfrm>
        </p:spPr>
        <p:txBody>
          <a:bodyPr/>
          <a:lstStyle/>
          <a:p>
            <a:pPr eaLnBrk="1" hangingPunct="1"/>
            <a:r>
              <a:rPr lang="en-US" altLang="zh-TW" sz="3600">
                <a:ea typeface="PMingLiU" charset="-120"/>
              </a:rPr>
              <a:t>Part II </a:t>
            </a:r>
            <a:br>
              <a:rPr lang="en-US" altLang="zh-TW" sz="3600">
                <a:ea typeface="PMingLiU" charset="-120"/>
              </a:rPr>
            </a:br>
            <a:r>
              <a:rPr lang="en-US" altLang="zh-TW" sz="3600">
                <a:ea typeface="PMingLiU" charset="-120"/>
              </a:rPr>
              <a:t>Module 6 Routing and Routing Protocols</a:t>
            </a:r>
          </a:p>
        </p:txBody>
      </p:sp>
      <p:sp>
        <p:nvSpPr>
          <p:cNvPr id="105474" name="Rectangle 6"/>
          <p:cNvSpPr>
            <a:spLocks noGrp="1" noChangeArrowheads="1"/>
          </p:cNvSpPr>
          <p:nvPr>
            <p:ph type="subTitle" idx="1"/>
          </p:nvPr>
        </p:nvSpPr>
        <p:spPr>
          <a:xfrm>
            <a:off x="611188" y="3860800"/>
            <a:ext cx="6400800" cy="1752600"/>
          </a:xfrm>
        </p:spPr>
        <p:txBody>
          <a:bodyPr/>
          <a:lstStyle/>
          <a:p>
            <a:pPr algn="l" eaLnBrk="1" hangingPunct="1"/>
            <a:r>
              <a:rPr lang="en-US" altLang="en-US" sz="2000">
                <a:ea typeface="PMingLiU" charset="-120"/>
              </a:rPr>
              <a:t>Reference for CCNA 4:</a:t>
            </a:r>
          </a:p>
          <a:p>
            <a:pPr algn="l" eaLnBrk="1" hangingPunct="1"/>
            <a:r>
              <a:rPr lang="en-US" altLang="en-US" sz="2000">
                <a:ea typeface="PMingLiU" charset="-120"/>
              </a:rPr>
              <a:t>2.2 Static Routing</a:t>
            </a:r>
          </a:p>
          <a:p>
            <a:pPr algn="l" eaLnBrk="1" hangingPunct="1"/>
            <a:r>
              <a:rPr lang="en-US" altLang="en-US" sz="2000">
                <a:ea typeface="PMingLiU" charset="-120"/>
              </a:rPr>
              <a:t>2.3 Introduction to Dynamic Routing Protocols</a:t>
            </a:r>
          </a:p>
        </p:txBody>
      </p:sp>
      <p:sp>
        <p:nvSpPr>
          <p:cNvPr id="10547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E2F00689-EF03-7D43-A8F5-B03617329D43}" type="slidenum">
              <a:rPr lang="en-US" altLang="zh-TW" sz="1400"/>
              <a:pPr/>
              <a:t>88</a:t>
            </a:fld>
            <a:endParaRPr lang="en-US" altLang="zh-TW" sz="14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4"/>
          <p:cNvSpPr>
            <a:spLocks noGrp="1" noChangeArrowheads="1"/>
          </p:cNvSpPr>
          <p:nvPr>
            <p:ph type="title"/>
          </p:nvPr>
        </p:nvSpPr>
        <p:spPr>
          <a:xfrm>
            <a:off x="457200" y="274638"/>
            <a:ext cx="5791200" cy="715962"/>
          </a:xfrm>
        </p:spPr>
        <p:txBody>
          <a:bodyPr/>
          <a:lstStyle/>
          <a:p>
            <a:pPr algn="l" eaLnBrk="1" hangingPunct="1"/>
            <a:r>
              <a:rPr lang="en-US" altLang="zh-TW" sz="1800">
                <a:ea typeface="PMingLiU" charset="-120"/>
              </a:rPr>
              <a:t> </a:t>
            </a:r>
            <a:r>
              <a:rPr lang="en-US" altLang="zh-TW" sz="1800" b="1">
                <a:ea typeface="PMingLiU" charset="-120"/>
              </a:rPr>
              <a:t>6.1.1 Introduction to routing</a:t>
            </a:r>
            <a:r>
              <a:rPr lang="en-US" altLang="zh-TW" sz="1800">
                <a:ea typeface="PMingLiU" charset="-120"/>
              </a:rPr>
              <a:t> </a:t>
            </a:r>
          </a:p>
        </p:txBody>
      </p:sp>
      <p:pic>
        <p:nvPicPr>
          <p:cNvPr id="106498"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3837" t="32445" r="51158" b="24588"/>
          <a:stretch>
            <a:fillRect/>
          </a:stretch>
        </p:blipFill>
        <p:spPr>
          <a:xfrm>
            <a:off x="1295400" y="1027113"/>
            <a:ext cx="6477000" cy="5830887"/>
          </a:xfrm>
          <a:noFill/>
        </p:spPr>
      </p:pic>
      <p:sp>
        <p:nvSpPr>
          <p:cNvPr id="10649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79DF6E55-7DD8-3345-A962-ECDE88909C26}" type="slidenum">
              <a:rPr lang="en-US" altLang="zh-TW" sz="1400"/>
              <a:pPr/>
              <a:t>89</a:t>
            </a:fld>
            <a:endParaRPr lang="en-US" altLang="zh-TW"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2" descr="SP32-68"/>
          <p:cNvPicPr>
            <a:picLocks noChangeAspect="1" noChangeArrowheads="1"/>
          </p:cNvPicPr>
          <p:nvPr/>
        </p:nvPicPr>
        <p:blipFill>
          <a:blip r:embed="rId2">
            <a:extLst>
              <a:ext uri="{28A0092B-C50C-407E-A947-70E740481C1C}">
                <a14:useLocalDpi xmlns:a14="http://schemas.microsoft.com/office/drawing/2010/main" val="0"/>
              </a:ext>
            </a:extLst>
          </a:blip>
          <a:srcRect t="9525" b="24603"/>
          <a:stretch>
            <a:fillRect/>
          </a:stretch>
        </p:blipFill>
        <p:spPr bwMode="auto">
          <a:xfrm>
            <a:off x="1752600" y="0"/>
            <a:ext cx="6477000" cy="294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3"/>
          <p:cNvSpPr>
            <a:spLocks noChangeArrowheads="1"/>
          </p:cNvSpPr>
          <p:nvPr/>
        </p:nvSpPr>
        <p:spPr bwMode="auto">
          <a:xfrm>
            <a:off x="381000" y="152400"/>
            <a:ext cx="39624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200">
                <a:latin typeface="Helvetica" charset="0"/>
              </a:rPr>
              <a:t>1.1.2 I</a:t>
            </a:r>
            <a:r>
              <a:rPr kumimoji="0" lang="en-US" altLang="en-US" sz="1300">
                <a:latin typeface="Arial" charset="0"/>
              </a:rPr>
              <a:t>ntroduction to routers </a:t>
            </a:r>
          </a:p>
        </p:txBody>
      </p:sp>
      <p:sp>
        <p:nvSpPr>
          <p:cNvPr id="7" name="Rounded Rectangle 6"/>
          <p:cNvSpPr/>
          <p:nvPr/>
        </p:nvSpPr>
        <p:spPr bwMode="auto">
          <a:xfrm>
            <a:off x="7543800" y="2209800"/>
            <a:ext cx="1143000" cy="609600"/>
          </a:xfrm>
          <a:prstGeom prst="roundRect">
            <a:avLst/>
          </a:prstGeom>
          <a:solidFill>
            <a:schemeClr val="accent1"/>
          </a:solidFill>
          <a:ln w="9525" cap="flat" cmpd="sng" algn="ctr">
            <a:solidFill>
              <a:schemeClr val="tx1"/>
            </a:solidFill>
            <a:prstDash val="solid"/>
            <a:round/>
            <a:headEnd type="none" w="med" len="med"/>
            <a:tailEnd type="none" w="med" len="med"/>
          </a:ln>
          <a:effectLst>
            <a:glow rad="101600">
              <a:schemeClr val="accent1">
                <a:alpha val="75000"/>
              </a:schemeClr>
            </a:glow>
          </a:effectLst>
        </p:spPr>
        <p:txBody>
          <a:bodyPr/>
          <a:lstStyle>
            <a:lvl1pPr eaLnBrk="0" hangingPunct="0">
              <a:defRPr kumimoji="1" sz="2400">
                <a:solidFill>
                  <a:schemeClr val="tx1"/>
                </a:solidFill>
                <a:latin typeface="Times New Roman" pitchFamily="18" charset="0"/>
                <a:ea typeface="新細明體" pitchFamily="18" charset="-120"/>
              </a:defRPr>
            </a:lvl1pPr>
            <a:lvl2pPr marL="37931725" indent="-37474525" eaLnBrk="0" hangingPunct="0">
              <a:defRPr kumimoji="1" sz="2400">
                <a:solidFill>
                  <a:schemeClr val="tx1"/>
                </a:solidFill>
                <a:latin typeface="Times New Roman" pitchFamily="18" charset="0"/>
                <a:ea typeface="新細明體" pitchFamily="18" charset="-120"/>
              </a:defRPr>
            </a:lvl2pPr>
            <a:lvl3pPr eaLnBrk="0" hangingPunct="0">
              <a:defRPr kumimoji="1" sz="2400">
                <a:solidFill>
                  <a:schemeClr val="tx1"/>
                </a:solidFill>
                <a:latin typeface="Times New Roman" pitchFamily="18" charset="0"/>
                <a:ea typeface="新細明體" pitchFamily="18" charset="-120"/>
              </a:defRPr>
            </a:lvl3pPr>
            <a:lvl4pPr eaLnBrk="0" hangingPunct="0">
              <a:defRPr kumimoji="1" sz="2400">
                <a:solidFill>
                  <a:schemeClr val="tx1"/>
                </a:solidFill>
                <a:latin typeface="Times New Roman" pitchFamily="18" charset="0"/>
                <a:ea typeface="新細明體" pitchFamily="18" charset="-120"/>
              </a:defRPr>
            </a:lvl4pPr>
            <a:lvl5pPr eaLnBrk="0" hangingPunct="0">
              <a:defRPr kumimoji="1" sz="2400">
                <a:solidFill>
                  <a:schemeClr val="tx1"/>
                </a:solidFill>
                <a:latin typeface="Times New Roman" pitchFamily="18" charset="0"/>
                <a:ea typeface="新細明體" pitchFamily="18" charset="-120"/>
              </a:defRPr>
            </a:lvl5pPr>
            <a:lvl6pPr marL="457200" eaLnBrk="0" fontAlgn="base" hangingPunct="0">
              <a:spcBef>
                <a:spcPct val="0"/>
              </a:spcBef>
              <a:spcAft>
                <a:spcPct val="0"/>
              </a:spcAft>
              <a:defRPr kumimoji="1" sz="2400">
                <a:solidFill>
                  <a:schemeClr val="tx1"/>
                </a:solidFill>
                <a:latin typeface="Times New Roman" pitchFamily="18" charset="0"/>
                <a:ea typeface="新細明體" pitchFamily="18" charset="-120"/>
              </a:defRPr>
            </a:lvl6pPr>
            <a:lvl7pPr marL="914400" eaLnBrk="0" fontAlgn="base" hangingPunct="0">
              <a:spcBef>
                <a:spcPct val="0"/>
              </a:spcBef>
              <a:spcAft>
                <a:spcPct val="0"/>
              </a:spcAft>
              <a:defRPr kumimoji="1" sz="2400">
                <a:solidFill>
                  <a:schemeClr val="tx1"/>
                </a:solidFill>
                <a:latin typeface="Times New Roman" pitchFamily="18" charset="0"/>
                <a:ea typeface="新細明體" pitchFamily="18" charset="-120"/>
              </a:defRPr>
            </a:lvl7pPr>
            <a:lvl8pPr marL="1371600" eaLnBrk="0" fontAlgn="base" hangingPunct="0">
              <a:spcBef>
                <a:spcPct val="0"/>
              </a:spcBef>
              <a:spcAft>
                <a:spcPct val="0"/>
              </a:spcAft>
              <a:defRPr kumimoji="1" sz="2400">
                <a:solidFill>
                  <a:schemeClr val="tx1"/>
                </a:solidFill>
                <a:latin typeface="Times New Roman" pitchFamily="18" charset="0"/>
                <a:ea typeface="新細明體" pitchFamily="18" charset="-120"/>
              </a:defRPr>
            </a:lvl8pPr>
            <a:lvl9pPr marL="1828800" eaLnBrk="0" fontAlgn="base" hangingPunct="0">
              <a:spcBef>
                <a:spcPct val="0"/>
              </a:spcBef>
              <a:spcAft>
                <a:spcPct val="0"/>
              </a:spcAft>
              <a:defRPr kumimoji="1" sz="2400">
                <a:solidFill>
                  <a:schemeClr val="tx1"/>
                </a:solidFill>
                <a:latin typeface="Times New Roman" pitchFamily="18" charset="0"/>
                <a:ea typeface="新細明體" pitchFamily="18" charset="-120"/>
              </a:defRPr>
            </a:lvl9pPr>
          </a:lstStyle>
          <a:p>
            <a:pPr eaLnBrk="1" hangingPunct="1">
              <a:defRPr/>
            </a:pPr>
            <a:r>
              <a:rPr lang="en-US" sz="1400"/>
              <a:t>Like a PC</a:t>
            </a:r>
          </a:p>
        </p:txBody>
      </p:sp>
      <p:graphicFrame>
        <p:nvGraphicFramePr>
          <p:cNvPr id="6" name="Table 5"/>
          <p:cNvGraphicFramePr>
            <a:graphicFrameLocks noGrp="1"/>
          </p:cNvGraphicFramePr>
          <p:nvPr/>
        </p:nvGraphicFramePr>
        <p:xfrm>
          <a:off x="838200" y="2895600"/>
          <a:ext cx="8001000" cy="3810002"/>
        </p:xfrm>
        <a:graphic>
          <a:graphicData uri="http://schemas.openxmlformats.org/drawingml/2006/table">
            <a:tbl>
              <a:tblPr/>
              <a:tblGrid>
                <a:gridCol w="914400">
                  <a:extLst>
                    <a:ext uri="{9D8B030D-6E8A-4147-A177-3AD203B41FA5}">
                      <a16:colId xmlns:a16="http://schemas.microsoft.com/office/drawing/2014/main" val="20000"/>
                    </a:ext>
                  </a:extLst>
                </a:gridCol>
                <a:gridCol w="7086600">
                  <a:extLst>
                    <a:ext uri="{9D8B030D-6E8A-4147-A177-3AD203B41FA5}">
                      <a16:colId xmlns:a16="http://schemas.microsoft.com/office/drawing/2014/main" val="20001"/>
                    </a:ext>
                  </a:extLst>
                </a:gridCol>
              </a:tblGrid>
              <a:tr h="7302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ea typeface="新細明體" pitchFamily="18" charset="-120"/>
                        </a:rPr>
                        <a:t>RAM</a:t>
                      </a:r>
                    </a:p>
                  </a:txBody>
                  <a:tcPr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Times New Roman" pitchFamily="18" charset="0"/>
                          <a:ea typeface="新細明體" pitchFamily="18" charset="-120"/>
                        </a:rPr>
                        <a:t>Stores routing tables, holds ARP cache, provides temporary memory for the configuration file.</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Times New Roman" pitchFamily="18" charset="0"/>
                          <a:ea typeface="新細明體" pitchFamily="18" charset="-120"/>
                        </a:rPr>
                        <a:t>Loses content when a router is powered down or restarted</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61118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ea typeface="新細明體" pitchFamily="18" charset="-120"/>
                        </a:rPr>
                        <a:t>NVRAM</a:t>
                      </a:r>
                    </a:p>
                  </a:txBody>
                  <a:tcPr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Times New Roman" pitchFamily="18" charset="0"/>
                          <a:ea typeface="新細明體" pitchFamily="18" charset="-120"/>
                        </a:rPr>
                        <a:t>Provides storage for the startup configuration file</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Times New Roman" pitchFamily="18" charset="0"/>
                          <a:ea typeface="新細明體" pitchFamily="18" charset="-120"/>
                        </a:rPr>
                        <a:t>Retains content when a router is powered down or restarted</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5635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ea typeface="新細明體" pitchFamily="18" charset="-120"/>
                        </a:rPr>
                        <a:t>Flash</a:t>
                      </a:r>
                    </a:p>
                  </a:txBody>
                  <a:tcPr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Times New Roman" pitchFamily="18" charset="0"/>
                          <a:ea typeface="新細明體" pitchFamily="18" charset="-120"/>
                        </a:rPr>
                        <a:t>Holds the IOS image</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Times New Roman" pitchFamily="18" charset="0"/>
                          <a:ea typeface="新細明體" pitchFamily="18" charset="-120"/>
                        </a:rPr>
                        <a:t>Retains content when a router is powered down or restarted</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89693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ea typeface="新細明體" pitchFamily="18" charset="-120"/>
                        </a:rPr>
                        <a:t>ROM</a:t>
                      </a:r>
                    </a:p>
                  </a:txBody>
                  <a:tcPr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Times New Roman" pitchFamily="18" charset="0"/>
                          <a:ea typeface="新細明體" pitchFamily="18" charset="-120"/>
                        </a:rPr>
                        <a:t>Maintains instructions for power-on self test (POST) diagnostics</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Times New Roman" pitchFamily="18" charset="0"/>
                          <a:ea typeface="新細明體" pitchFamily="18" charset="-120"/>
                        </a:rPr>
                        <a:t>Stores bootstrap program and basic operating system software</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Times New Roman" pitchFamily="18" charset="0"/>
                          <a:ea typeface="新細明體" pitchFamily="18" charset="-120"/>
                        </a:rPr>
                        <a:t>Requires replacing pluggable chips on the motherboard for software upgrades</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ea typeface="新細明體" pitchFamily="18" charset="-120"/>
                        </a:rPr>
                        <a:t>Console</a:t>
                      </a:r>
                    </a:p>
                  </a:txBody>
                  <a:tcPr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Times New Roman" pitchFamily="18" charset="0"/>
                          <a:ea typeface="新細明體" pitchFamily="18" charset="-120"/>
                        </a:rPr>
                        <a:t>Provide physical access for initial configuration</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61118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ea typeface="新細明體" pitchFamily="18" charset="-120"/>
                        </a:rPr>
                        <a:t>Interfaces</a:t>
                      </a:r>
                    </a:p>
                  </a:txBody>
                  <a:tcPr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Times New Roman" pitchFamily="18" charset="0"/>
                          <a:ea typeface="新細明體" pitchFamily="18" charset="-120"/>
                        </a:rPr>
                        <a:t>Connect routers to a network for packet entry and exit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Times New Roman" pitchFamily="18" charset="0"/>
                          <a:ea typeface="新細明體" pitchFamily="18" charset="-120"/>
                        </a:rPr>
                        <a:t>Can be on the motherboard or on a separate module</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459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CC5A4C1B-7BAB-3749-82FD-DFF1FE9781FD}" type="slidenum">
              <a:rPr lang="en-US" altLang="zh-TW" sz="1400"/>
              <a:pPr/>
              <a:t>9</a:t>
            </a:fld>
            <a:endParaRPr lang="en-US" altLang="zh-TW" sz="14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Picture 4" descr="200509291125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709613"/>
            <a:ext cx="8443912" cy="581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EEE4C1F1-8CF8-4D45-AA28-88F8639BB834}" type="slidenum">
              <a:rPr lang="en-US" altLang="zh-TW" sz="1400"/>
              <a:pPr/>
              <a:t>90</a:t>
            </a:fld>
            <a:endParaRPr lang="en-US" altLang="zh-TW" sz="14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5" name="Picture 4" descr="200509291125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57200"/>
            <a:ext cx="8604250" cy="592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5B9B9940-BC0F-7A4D-B686-92DD17389FB7}" type="slidenum">
              <a:rPr lang="en-US" altLang="zh-TW" sz="1400"/>
              <a:pPr/>
              <a:t>91</a:t>
            </a:fld>
            <a:endParaRPr lang="en-US" altLang="zh-TW" sz="14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4"/>
          <p:cNvSpPr>
            <a:spLocks noGrp="1" noChangeArrowheads="1"/>
          </p:cNvSpPr>
          <p:nvPr>
            <p:ph type="title"/>
          </p:nvPr>
        </p:nvSpPr>
        <p:spPr>
          <a:xfrm>
            <a:off x="457200" y="274638"/>
            <a:ext cx="5867400" cy="411162"/>
          </a:xfrm>
        </p:spPr>
        <p:txBody>
          <a:bodyPr/>
          <a:lstStyle/>
          <a:p>
            <a:pPr algn="l" eaLnBrk="1" hangingPunct="1"/>
            <a:r>
              <a:rPr lang="en-US" altLang="zh-TW" sz="1800">
                <a:ea typeface="PMingLiU" charset="-120"/>
              </a:rPr>
              <a:t> </a:t>
            </a:r>
            <a:r>
              <a:rPr lang="en-US" altLang="zh-TW" sz="1800" b="1">
                <a:ea typeface="PMingLiU" charset="-120"/>
              </a:rPr>
              <a:t>6.1.3 Configuring static routes</a:t>
            </a:r>
            <a:r>
              <a:rPr lang="en-US" altLang="zh-TW" sz="1800">
                <a:ea typeface="PMingLiU" charset="-120"/>
              </a:rPr>
              <a:t> </a:t>
            </a:r>
          </a:p>
        </p:txBody>
      </p:sp>
      <p:pic>
        <p:nvPicPr>
          <p:cNvPr id="109570"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878" t="25955" r="41280" b="18800"/>
          <a:stretch>
            <a:fillRect/>
          </a:stretch>
        </p:blipFill>
        <p:spPr>
          <a:xfrm>
            <a:off x="0" y="776288"/>
            <a:ext cx="8229600" cy="6081712"/>
          </a:xfrm>
          <a:noFill/>
        </p:spPr>
      </p:pic>
      <p:sp>
        <p:nvSpPr>
          <p:cNvPr id="109571" name="Text Box 8"/>
          <p:cNvSpPr txBox="1">
            <a:spLocks noChangeArrowheads="1"/>
          </p:cNvSpPr>
          <p:nvPr/>
        </p:nvSpPr>
        <p:spPr bwMode="auto">
          <a:xfrm>
            <a:off x="7772400" y="3733800"/>
            <a:ext cx="1270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Using outgoing interface</a:t>
            </a:r>
          </a:p>
        </p:txBody>
      </p:sp>
      <p:sp>
        <p:nvSpPr>
          <p:cNvPr id="10957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4CAAB98C-7492-BD44-8B5B-C6C1F4E93F54}" type="slidenum">
              <a:rPr lang="en-US" altLang="zh-TW" sz="1400"/>
              <a:pPr/>
              <a:t>92</a:t>
            </a:fld>
            <a:endParaRPr lang="en-US" altLang="zh-TW" sz="14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5132" t="26657" r="41608" b="19116"/>
          <a:stretch>
            <a:fillRect/>
          </a:stretch>
        </p:blipFill>
        <p:spPr>
          <a:xfrm>
            <a:off x="0" y="874713"/>
            <a:ext cx="8153400" cy="5983287"/>
          </a:xfrm>
          <a:noFill/>
        </p:spPr>
      </p:pic>
      <p:sp>
        <p:nvSpPr>
          <p:cNvPr id="110594" name="Text Box 7"/>
          <p:cNvSpPr txBox="1">
            <a:spLocks noChangeArrowheads="1"/>
          </p:cNvSpPr>
          <p:nvPr/>
        </p:nvSpPr>
        <p:spPr bwMode="auto">
          <a:xfrm>
            <a:off x="7231063" y="3886200"/>
            <a:ext cx="19129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zh-TW" sz="1800">
                <a:latin typeface="Arial" charset="0"/>
              </a:rPr>
              <a:t>Using a next-hop</a:t>
            </a:r>
          </a:p>
        </p:txBody>
      </p:sp>
      <p:sp>
        <p:nvSpPr>
          <p:cNvPr id="110595" name="Rectangle 9"/>
          <p:cNvSpPr>
            <a:spLocks noGrp="1" noChangeArrowheads="1"/>
          </p:cNvSpPr>
          <p:nvPr>
            <p:ph type="title"/>
          </p:nvPr>
        </p:nvSpPr>
        <p:spPr>
          <a:xfrm>
            <a:off x="457200" y="274638"/>
            <a:ext cx="5867400" cy="411162"/>
          </a:xfrm>
          <a:noFill/>
        </p:spPr>
        <p:txBody>
          <a:bodyPr/>
          <a:lstStyle/>
          <a:p>
            <a:pPr algn="l" eaLnBrk="1" hangingPunct="1"/>
            <a:r>
              <a:rPr lang="en-US" altLang="zh-TW" sz="1800">
                <a:ea typeface="PMingLiU" charset="-120"/>
              </a:rPr>
              <a:t> </a:t>
            </a:r>
            <a:r>
              <a:rPr lang="en-US" altLang="zh-TW" sz="1800" b="1">
                <a:ea typeface="PMingLiU" charset="-120"/>
              </a:rPr>
              <a:t>6.1.3 Configuring static routes</a:t>
            </a:r>
            <a:r>
              <a:rPr lang="en-US" altLang="zh-TW" sz="1800">
                <a:ea typeface="PMingLiU" charset="-120"/>
              </a:rPr>
              <a:t> </a:t>
            </a:r>
          </a:p>
        </p:txBody>
      </p:sp>
      <p:sp>
        <p:nvSpPr>
          <p:cNvPr id="110596" name="TextBox 6"/>
          <p:cNvSpPr txBox="1">
            <a:spLocks noChangeArrowheads="1"/>
          </p:cNvSpPr>
          <p:nvPr/>
        </p:nvSpPr>
        <p:spPr bwMode="auto">
          <a:xfrm>
            <a:off x="5486400" y="228600"/>
            <a:ext cx="3457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1400" i="1">
                <a:latin typeface="Arial" charset="0"/>
              </a:rPr>
              <a:t>-How many networks here?</a:t>
            </a:r>
          </a:p>
          <a:p>
            <a:pPr eaLnBrk="1" hangingPunct="1">
              <a:spcBef>
                <a:spcPct val="0"/>
              </a:spcBef>
              <a:buFontTx/>
              <a:buNone/>
            </a:pPr>
            <a:r>
              <a:rPr lang="en-US" altLang="en-US" sz="1400" i="1">
                <a:latin typeface="Arial" charset="0"/>
              </a:rPr>
              <a:t>-What is the configuration for Waycross?</a:t>
            </a:r>
          </a:p>
        </p:txBody>
      </p:sp>
      <p:sp>
        <p:nvSpPr>
          <p:cNvPr id="11059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ABEC8A24-AD4D-DE4E-BEBE-E76C70DAF183}" type="slidenum">
              <a:rPr lang="en-US" altLang="zh-TW" sz="1400"/>
              <a:pPr/>
              <a:t>93</a:t>
            </a:fld>
            <a:endParaRPr lang="en-US" altLang="zh-TW" sz="14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p:nvPr>
        </p:nvSpPr>
        <p:spPr/>
        <p:txBody>
          <a:bodyPr/>
          <a:lstStyle/>
          <a:p>
            <a:pPr eaLnBrk="1" hangingPunct="1"/>
            <a:r>
              <a:rPr lang="en-US" altLang="en-US">
                <a:ea typeface="PMingLiU" charset="-120"/>
              </a:rPr>
              <a:t>Administrative Distance (AD)</a:t>
            </a:r>
          </a:p>
        </p:txBody>
      </p:sp>
      <p:sp>
        <p:nvSpPr>
          <p:cNvPr id="111618" name="Content Placeholder 9"/>
          <p:cNvSpPr>
            <a:spLocks noGrp="1"/>
          </p:cNvSpPr>
          <p:nvPr>
            <p:ph idx="1"/>
          </p:nvPr>
        </p:nvSpPr>
        <p:spPr>
          <a:xfrm>
            <a:off x="457200" y="2133600"/>
            <a:ext cx="8229600" cy="4525963"/>
          </a:xfrm>
        </p:spPr>
        <p:txBody>
          <a:bodyPr/>
          <a:lstStyle/>
          <a:p>
            <a:pPr eaLnBrk="1" hangingPunct="1"/>
            <a:r>
              <a:rPr lang="en-US" altLang="en-US" sz="2400">
                <a:ea typeface="PMingLiU" charset="-120"/>
              </a:rPr>
              <a:t> Administrative distance (AD)  </a:t>
            </a:r>
          </a:p>
          <a:p>
            <a:pPr lvl="1" eaLnBrk="1" hangingPunct="1">
              <a:buFont typeface="Arial" charset="0"/>
              <a:buChar char="•"/>
            </a:pPr>
            <a:r>
              <a:rPr lang="en-US" altLang="en-US" sz="1800">
                <a:ea typeface="PMingLiU" charset="-120"/>
              </a:rPr>
              <a:t>(static route=1, directly connect=0, 255 max)</a:t>
            </a:r>
          </a:p>
          <a:p>
            <a:pPr eaLnBrk="1" hangingPunct="1"/>
            <a:r>
              <a:rPr lang="en-US" altLang="en-US" sz="2400">
                <a:ea typeface="PMingLiU" charset="-120"/>
              </a:rPr>
              <a:t> A route with a lower administrative distance will be installed before a similar route with a higher administrative distance.</a:t>
            </a:r>
          </a:p>
          <a:p>
            <a:pPr eaLnBrk="1" hangingPunct="1"/>
            <a:r>
              <a:rPr lang="en-US" altLang="en-US" sz="2400">
                <a:ea typeface="PMingLiU" charset="-120"/>
              </a:rPr>
              <a:t>"show ip route" to verify AD </a:t>
            </a:r>
          </a:p>
          <a:p>
            <a:pPr eaLnBrk="1" hangingPunct="1"/>
            <a:r>
              <a:rPr lang="en-US" altLang="en-US" sz="2400">
                <a:ea typeface="PMingLiU" charset="-120"/>
              </a:rPr>
              <a:t>If an interface is down, the route will not be placed in the routing table.</a:t>
            </a:r>
          </a:p>
          <a:p>
            <a:pPr eaLnBrk="1" hangingPunct="1"/>
            <a:r>
              <a:rPr lang="en-US" altLang="en-US" sz="2400">
                <a:ea typeface="PMingLiU" charset="-120"/>
              </a:rPr>
              <a:t>Sometimes, a static route are used for backup purposes (when the dynamically learned route has failed). </a:t>
            </a:r>
          </a:p>
          <a:p>
            <a:pPr lvl="1" eaLnBrk="1" hangingPunct="1">
              <a:buFont typeface="Arial" charset="0"/>
              <a:buChar char="•"/>
            </a:pPr>
            <a:r>
              <a:rPr lang="en-US" altLang="en-US" sz="1800">
                <a:ea typeface="PMingLiU" charset="-120"/>
              </a:rPr>
              <a:t>It should has a higher AD than the dynamic routing protocol.</a:t>
            </a:r>
          </a:p>
          <a:p>
            <a:pPr eaLnBrk="1" hangingPunct="1"/>
            <a:endParaRPr lang="en-US" altLang="en-US" sz="2400">
              <a:ea typeface="PMingLiU" charset="-120"/>
            </a:endParaRPr>
          </a:p>
        </p:txBody>
      </p:sp>
      <p:sp>
        <p:nvSpPr>
          <p:cNvPr id="111619" name="Rectangle 6"/>
          <p:cNvSpPr>
            <a:spLocks noChangeArrowheads="1"/>
          </p:cNvSpPr>
          <p:nvPr/>
        </p:nvSpPr>
        <p:spPr bwMode="auto">
          <a:xfrm>
            <a:off x="533400" y="1676400"/>
            <a:ext cx="7848600" cy="360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700" b="1">
                <a:solidFill>
                  <a:srgbClr val="000000"/>
                </a:solidFill>
                <a:latin typeface="Courier" charset="0"/>
              </a:rPr>
              <a:t>waycross(config)#ip route 172.16.3.0 255.255.255.0 s1 130</a:t>
            </a:r>
          </a:p>
        </p:txBody>
      </p:sp>
      <p:sp>
        <p:nvSpPr>
          <p:cNvPr id="111620" name="Line 8"/>
          <p:cNvSpPr>
            <a:spLocks noChangeShapeType="1"/>
          </p:cNvSpPr>
          <p:nvPr/>
        </p:nvSpPr>
        <p:spPr bwMode="auto">
          <a:xfrm flipV="1">
            <a:off x="7848600" y="2057400"/>
            <a:ext cx="0" cy="533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1621"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9CD1221F-6D69-FC4F-9AB4-33E77E6A5B74}" type="slidenum">
              <a:rPr lang="en-US" altLang="zh-TW" sz="1400"/>
              <a:pPr/>
              <a:t>94</a:t>
            </a:fld>
            <a:endParaRPr lang="en-US" altLang="zh-TW" sz="14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p:txBody>
          <a:bodyPr/>
          <a:lstStyle/>
          <a:p>
            <a:pPr eaLnBrk="1" hangingPunct="1"/>
            <a:endParaRPr lang="en-US" altLang="en-US">
              <a:ea typeface="PMingLiU" charset="-120"/>
            </a:endParaRPr>
          </a:p>
        </p:txBody>
      </p:sp>
      <p:sp>
        <p:nvSpPr>
          <p:cNvPr id="112642" name="Rectangle 4"/>
          <p:cNvSpPr>
            <a:spLocks noChangeArrowheads="1"/>
          </p:cNvSpPr>
          <p:nvPr/>
        </p:nvSpPr>
        <p:spPr bwMode="auto">
          <a:xfrm>
            <a:off x="838200" y="2133600"/>
            <a:ext cx="78994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1800">
                <a:latin typeface="Arial" charset="0"/>
              </a:rPr>
              <a:t>6.1.2</a:t>
            </a:r>
          </a:p>
          <a:p>
            <a:pPr eaLnBrk="1" hangingPunct="1">
              <a:spcBef>
                <a:spcPct val="0"/>
              </a:spcBef>
              <a:buFontTx/>
              <a:buNone/>
            </a:pPr>
            <a:endParaRPr lang="en-US" altLang="en-US" sz="1800">
              <a:latin typeface="Arial" charset="0"/>
            </a:endParaRPr>
          </a:p>
          <a:p>
            <a:pPr eaLnBrk="1" hangingPunct="1">
              <a:spcBef>
                <a:spcPct val="0"/>
              </a:spcBef>
              <a:buFontTx/>
              <a:buNone/>
            </a:pPr>
            <a:r>
              <a:rPr lang="en-US" altLang="en-US" sz="1800">
                <a:latin typeface="Arial" charset="0"/>
              </a:rPr>
              <a:t>-e-Lab Activity: Static Route Operation</a:t>
            </a:r>
          </a:p>
          <a:p>
            <a:pPr lvl="1" eaLnBrk="1" hangingPunct="1">
              <a:spcBef>
                <a:spcPct val="0"/>
              </a:spcBef>
              <a:buFontTx/>
              <a:buNone/>
            </a:pPr>
            <a:r>
              <a:rPr lang="en-US" altLang="en-US" sz="1800">
                <a:latin typeface="Arial" charset="0"/>
              </a:rPr>
              <a:t>Description: step 3</a:t>
            </a:r>
          </a:p>
          <a:p>
            <a:pPr lvl="1" eaLnBrk="1" hangingPunct="1">
              <a:spcBef>
                <a:spcPct val="0"/>
              </a:spcBef>
              <a:buFontTx/>
              <a:buNone/>
            </a:pPr>
            <a:r>
              <a:rPr lang="en-US" altLang="en-US" sz="1800">
                <a:latin typeface="Arial" charset="0"/>
              </a:rPr>
              <a:t>The 255 will make this route the least desirable so that it will only be used when all other routes are unavailable.</a:t>
            </a:r>
          </a:p>
          <a:p>
            <a:pPr lvl="1" eaLnBrk="1" hangingPunct="1">
              <a:spcBef>
                <a:spcPct val="0"/>
              </a:spcBef>
              <a:buFontTx/>
              <a:buNone/>
            </a:pPr>
            <a:endParaRPr lang="en-US" altLang="en-US" sz="1800">
              <a:latin typeface="Arial" charset="0"/>
            </a:endParaRPr>
          </a:p>
          <a:p>
            <a:pPr lvl="1" eaLnBrk="1" hangingPunct="1">
              <a:spcBef>
                <a:spcPct val="0"/>
              </a:spcBef>
              <a:buFontTx/>
              <a:buNone/>
            </a:pPr>
            <a:r>
              <a:rPr lang="en-US" altLang="en-US" sz="1800">
                <a:latin typeface="Arial" charset="0"/>
              </a:rPr>
              <a:t>This type of route is called a floating static route.</a:t>
            </a:r>
          </a:p>
          <a:p>
            <a:pPr lvl="1" eaLnBrk="1" hangingPunct="1">
              <a:spcBef>
                <a:spcPct val="0"/>
              </a:spcBef>
              <a:buFontTx/>
              <a:buNone/>
            </a:pPr>
            <a:r>
              <a:rPr lang="en-US" altLang="en-US" sz="1800">
                <a:latin typeface="Arial" charset="0"/>
              </a:rPr>
              <a:t>It floats in the router memory, but is not added to the routing table until all other rotes are unavailable. </a:t>
            </a:r>
          </a:p>
          <a:p>
            <a:pPr eaLnBrk="1" hangingPunct="1">
              <a:spcBef>
                <a:spcPct val="0"/>
              </a:spcBef>
              <a:buFontTx/>
              <a:buNone/>
            </a:pPr>
            <a:endParaRPr lang="en-US" altLang="en-US" sz="1800">
              <a:latin typeface="Arial" charset="0"/>
            </a:endParaRPr>
          </a:p>
          <a:p>
            <a:pPr eaLnBrk="1" hangingPunct="1">
              <a:spcBef>
                <a:spcPct val="0"/>
              </a:spcBef>
              <a:buFontTx/>
              <a:buNone/>
            </a:pPr>
            <a:r>
              <a:rPr lang="en-US" altLang="en-US" sz="1800">
                <a:latin typeface="Arial" charset="0"/>
              </a:rPr>
              <a:t>-e-Lab Activity: Static Routes</a:t>
            </a:r>
          </a:p>
          <a:p>
            <a:pPr eaLnBrk="1" hangingPunct="1">
              <a:spcBef>
                <a:spcPct val="0"/>
              </a:spcBef>
              <a:buFontTx/>
              <a:buNone/>
            </a:pPr>
            <a:endParaRPr lang="en-US" altLang="en-US" sz="1800">
              <a:latin typeface="Arial" charset="0"/>
            </a:endParaRPr>
          </a:p>
          <a:p>
            <a:pPr lvl="1" eaLnBrk="1" hangingPunct="1">
              <a:spcBef>
                <a:spcPct val="0"/>
              </a:spcBef>
              <a:buFontTx/>
              <a:buNone/>
            </a:pPr>
            <a:r>
              <a:rPr lang="en-US" altLang="en-US" sz="1800">
                <a:latin typeface="Arial" charset="0"/>
              </a:rPr>
              <a:t>Step by step, ask students why.</a:t>
            </a:r>
          </a:p>
        </p:txBody>
      </p:sp>
      <p:sp>
        <p:nvSpPr>
          <p:cNvPr id="11264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691F45B1-0164-3E48-BBE1-85E28FD81653}" type="slidenum">
              <a:rPr lang="en-US" altLang="zh-TW" sz="1400"/>
              <a:pPr/>
              <a:t>95</a:t>
            </a:fld>
            <a:endParaRPr lang="en-US" altLang="zh-TW" sz="14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4"/>
          <p:cNvSpPr>
            <a:spLocks noGrp="1" noChangeArrowheads="1"/>
          </p:cNvSpPr>
          <p:nvPr>
            <p:ph type="title"/>
          </p:nvPr>
        </p:nvSpPr>
        <p:spPr>
          <a:xfrm>
            <a:off x="457200" y="152400"/>
            <a:ext cx="8229600" cy="609600"/>
          </a:xfrm>
        </p:spPr>
        <p:txBody>
          <a:bodyPr/>
          <a:lstStyle/>
          <a:p>
            <a:pPr algn="l" eaLnBrk="1" hangingPunct="1"/>
            <a:r>
              <a:rPr lang="en-US" altLang="zh-TW" sz="1800">
                <a:ea typeface="PMingLiU" charset="-120"/>
              </a:rPr>
              <a:t> </a:t>
            </a:r>
            <a:r>
              <a:rPr lang="en-US" altLang="zh-TW" sz="1800" b="1">
                <a:ea typeface="PMingLiU" charset="-120"/>
              </a:rPr>
              <a:t>6.1.4 Configuring default route forwarding</a:t>
            </a:r>
            <a:r>
              <a:rPr lang="en-US" altLang="zh-TW" sz="1800">
                <a:ea typeface="PMingLiU" charset="-120"/>
              </a:rPr>
              <a:t> </a:t>
            </a:r>
          </a:p>
        </p:txBody>
      </p:sp>
      <p:pic>
        <p:nvPicPr>
          <p:cNvPr id="113666"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7634" t="26306" r="38625" b="19221"/>
          <a:stretch>
            <a:fillRect/>
          </a:stretch>
        </p:blipFill>
        <p:spPr>
          <a:xfrm>
            <a:off x="216031" y="821004"/>
            <a:ext cx="6729536" cy="4915450"/>
          </a:xfrm>
          <a:noFill/>
        </p:spPr>
      </p:pic>
      <p:sp>
        <p:nvSpPr>
          <p:cNvPr id="113667" name="Rectangle 8"/>
          <p:cNvSpPr>
            <a:spLocks noChangeArrowheads="1"/>
          </p:cNvSpPr>
          <p:nvPr/>
        </p:nvSpPr>
        <p:spPr bwMode="auto">
          <a:xfrm>
            <a:off x="140454" y="614655"/>
            <a:ext cx="8610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1800" dirty="0">
                <a:latin typeface="Arial" charset="0"/>
              </a:rPr>
              <a:t>Default routes are used to route packets with destinations that do not match any of the other routes in the routing table.</a:t>
            </a:r>
          </a:p>
        </p:txBody>
      </p:sp>
      <p:sp>
        <p:nvSpPr>
          <p:cNvPr id="11366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E94B8D2C-FD9A-254D-AD57-B8BD7F40222C}" type="slidenum">
              <a:rPr lang="en-US" altLang="zh-TW" sz="1400"/>
              <a:pPr/>
              <a:t>96</a:t>
            </a:fld>
            <a:endParaRPr lang="en-US" altLang="zh-TW" sz="1400" dirty="0"/>
          </a:p>
        </p:txBody>
      </p:sp>
      <p:sp>
        <p:nvSpPr>
          <p:cNvPr id="2" name="TextBox 1">
            <a:extLst>
              <a:ext uri="{FF2B5EF4-FFF2-40B4-BE49-F238E27FC236}">
                <a16:creationId xmlns:a16="http://schemas.microsoft.com/office/drawing/2014/main" id="{3572378C-169E-3141-B1FD-EEC81A43101A}"/>
              </a:ext>
            </a:extLst>
          </p:cNvPr>
          <p:cNvSpPr txBox="1"/>
          <p:nvPr/>
        </p:nvSpPr>
        <p:spPr>
          <a:xfrm>
            <a:off x="402685" y="5635701"/>
            <a:ext cx="6356227"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Waycross(config)#</a:t>
            </a:r>
            <a:r>
              <a:rPr lang="en-US" sz="1600" dirty="0" err="1">
                <a:latin typeface="Courier New" panose="02070309020205020404" pitchFamily="49" charset="0"/>
                <a:cs typeface="Courier New" panose="02070309020205020404" pitchFamily="49" charset="0"/>
              </a:rPr>
              <a:t>ip</a:t>
            </a:r>
            <a:r>
              <a:rPr lang="en-US" sz="1600" dirty="0">
                <a:latin typeface="Courier New" panose="02070309020205020404" pitchFamily="49" charset="0"/>
                <a:cs typeface="Courier New" panose="02070309020205020404" pitchFamily="49" charset="0"/>
              </a:rPr>
              <a:t> route 0.0.0.0 0.0.0 172.16.4.1</a:t>
            </a:r>
          </a:p>
        </p:txBody>
      </p:sp>
      <p:sp>
        <p:nvSpPr>
          <p:cNvPr id="3" name="TextBox 2">
            <a:extLst>
              <a:ext uri="{FF2B5EF4-FFF2-40B4-BE49-F238E27FC236}">
                <a16:creationId xmlns:a16="http://schemas.microsoft.com/office/drawing/2014/main" id="{6BE397E7-C492-464D-94FB-F3EB12EFBF6E}"/>
              </a:ext>
            </a:extLst>
          </p:cNvPr>
          <p:cNvSpPr txBox="1"/>
          <p:nvPr/>
        </p:nvSpPr>
        <p:spPr>
          <a:xfrm>
            <a:off x="6663834" y="5521697"/>
            <a:ext cx="1595309" cy="369332"/>
          </a:xfrm>
          <a:prstGeom prst="rect">
            <a:avLst/>
          </a:prstGeom>
          <a:noFill/>
        </p:spPr>
        <p:txBody>
          <a:bodyPr wrap="none" rtlCol="0">
            <a:spAutoFit/>
          </a:bodyPr>
          <a:lstStyle/>
          <a:p>
            <a:r>
              <a:rPr lang="en-US" sz="1800" dirty="0"/>
              <a:t>Using next hop</a:t>
            </a:r>
          </a:p>
        </p:txBody>
      </p:sp>
      <p:sp>
        <p:nvSpPr>
          <p:cNvPr id="7" name="Rectangle 6">
            <a:extLst>
              <a:ext uri="{FF2B5EF4-FFF2-40B4-BE49-F238E27FC236}">
                <a16:creationId xmlns:a16="http://schemas.microsoft.com/office/drawing/2014/main" id="{BC40710D-77B7-FC46-AA31-B0EC2F7A4359}"/>
              </a:ext>
            </a:extLst>
          </p:cNvPr>
          <p:cNvSpPr/>
          <p:nvPr/>
        </p:nvSpPr>
        <p:spPr>
          <a:xfrm>
            <a:off x="6663834" y="5152365"/>
            <a:ext cx="2480166" cy="369332"/>
          </a:xfrm>
          <a:prstGeom prst="rect">
            <a:avLst/>
          </a:prstGeom>
        </p:spPr>
        <p:txBody>
          <a:bodyPr wrap="none">
            <a:spAutoFit/>
          </a:bodyPr>
          <a:lstStyle/>
          <a:p>
            <a:r>
              <a:rPr lang="en-US" sz="1800" dirty="0"/>
              <a:t>Using outgoing interface</a:t>
            </a:r>
          </a:p>
        </p:txBody>
      </p:sp>
      <p:sp>
        <p:nvSpPr>
          <p:cNvPr id="12" name="TextBox 11">
            <a:extLst>
              <a:ext uri="{FF2B5EF4-FFF2-40B4-BE49-F238E27FC236}">
                <a16:creationId xmlns:a16="http://schemas.microsoft.com/office/drawing/2014/main" id="{C7491DC7-105A-184A-8F52-3E233CD27C75}"/>
              </a:ext>
            </a:extLst>
          </p:cNvPr>
          <p:cNvSpPr txBox="1"/>
          <p:nvPr/>
        </p:nvSpPr>
        <p:spPr>
          <a:xfrm>
            <a:off x="370862" y="6192553"/>
            <a:ext cx="6356227" cy="584775"/>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Sterling(config)#</a:t>
            </a:r>
            <a:r>
              <a:rPr lang="en-US" sz="1600" dirty="0" err="1">
                <a:latin typeface="Courier New" panose="02070309020205020404" pitchFamily="49" charset="0"/>
                <a:cs typeface="Courier New" panose="02070309020205020404" pitchFamily="49" charset="0"/>
              </a:rPr>
              <a:t>ip</a:t>
            </a:r>
            <a:r>
              <a:rPr lang="en-US" sz="1600" dirty="0">
                <a:latin typeface="Courier New" panose="02070309020205020404" pitchFamily="49" charset="0"/>
                <a:cs typeface="Courier New" panose="02070309020205020404" pitchFamily="49" charset="0"/>
              </a:rPr>
              <a:t> route 0.0.0.0 0.0.0 s0</a:t>
            </a:r>
          </a:p>
          <a:p>
            <a:r>
              <a:rPr lang="en-US" sz="1600" dirty="0">
                <a:latin typeface="Courier New" panose="02070309020205020404" pitchFamily="49" charset="0"/>
                <a:cs typeface="Courier New" panose="02070309020205020404" pitchFamily="49" charset="0"/>
              </a:rPr>
              <a:t>Sterling(config)#</a:t>
            </a:r>
            <a:r>
              <a:rPr lang="en-US" sz="1600" dirty="0" err="1">
                <a:latin typeface="Courier New" panose="02070309020205020404" pitchFamily="49" charset="0"/>
                <a:cs typeface="Courier New" panose="02070309020205020404" pitchFamily="49" charset="0"/>
              </a:rPr>
              <a:t>ip</a:t>
            </a:r>
            <a:r>
              <a:rPr lang="en-US" sz="1600" dirty="0">
                <a:latin typeface="Courier New" panose="02070309020205020404" pitchFamily="49" charset="0"/>
                <a:cs typeface="Courier New" panose="02070309020205020404" pitchFamily="49" charset="0"/>
              </a:rPr>
              <a:t> route 0.0.0.0 0.0.0 172.16.2.2</a:t>
            </a:r>
          </a:p>
        </p:txBody>
      </p:sp>
      <p:sp>
        <p:nvSpPr>
          <p:cNvPr id="13" name="TextBox 12">
            <a:extLst>
              <a:ext uri="{FF2B5EF4-FFF2-40B4-BE49-F238E27FC236}">
                <a16:creationId xmlns:a16="http://schemas.microsoft.com/office/drawing/2014/main" id="{7C22ED06-A388-2D40-9387-7E4465CFC622}"/>
              </a:ext>
            </a:extLst>
          </p:cNvPr>
          <p:cNvSpPr txBox="1"/>
          <p:nvPr/>
        </p:nvSpPr>
        <p:spPr>
          <a:xfrm>
            <a:off x="6663834" y="6407996"/>
            <a:ext cx="1595309" cy="369332"/>
          </a:xfrm>
          <a:prstGeom prst="rect">
            <a:avLst/>
          </a:prstGeom>
          <a:noFill/>
        </p:spPr>
        <p:txBody>
          <a:bodyPr wrap="none" rtlCol="0">
            <a:spAutoFit/>
          </a:bodyPr>
          <a:lstStyle/>
          <a:p>
            <a:r>
              <a:rPr lang="en-US" sz="1800" dirty="0"/>
              <a:t>Using next hop</a:t>
            </a:r>
          </a:p>
        </p:txBody>
      </p:sp>
      <p:sp>
        <p:nvSpPr>
          <p:cNvPr id="14" name="Rectangle 13">
            <a:extLst>
              <a:ext uri="{FF2B5EF4-FFF2-40B4-BE49-F238E27FC236}">
                <a16:creationId xmlns:a16="http://schemas.microsoft.com/office/drawing/2014/main" id="{7CAE54E5-5EE9-3D49-A58C-F0E26DC37DE5}"/>
              </a:ext>
            </a:extLst>
          </p:cNvPr>
          <p:cNvSpPr/>
          <p:nvPr/>
        </p:nvSpPr>
        <p:spPr>
          <a:xfrm>
            <a:off x="6663834" y="6038664"/>
            <a:ext cx="2480166" cy="369332"/>
          </a:xfrm>
          <a:prstGeom prst="rect">
            <a:avLst/>
          </a:prstGeom>
        </p:spPr>
        <p:txBody>
          <a:bodyPr wrap="none">
            <a:spAutoFit/>
          </a:bodyPr>
          <a:lstStyle/>
          <a:p>
            <a:r>
              <a:rPr lang="en-US" sz="1800" dirty="0"/>
              <a:t>Using outgoing interface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4"/>
          <p:cNvSpPr>
            <a:spLocks noGrp="1" noChangeArrowheads="1"/>
          </p:cNvSpPr>
          <p:nvPr>
            <p:ph type="title"/>
          </p:nvPr>
        </p:nvSpPr>
        <p:spPr>
          <a:xfrm>
            <a:off x="457200" y="76200"/>
            <a:ext cx="8229600" cy="457200"/>
          </a:xfrm>
        </p:spPr>
        <p:txBody>
          <a:bodyPr/>
          <a:lstStyle/>
          <a:p>
            <a:pPr algn="l" eaLnBrk="1" hangingPunct="1"/>
            <a:r>
              <a:rPr lang="en-US" altLang="zh-TW" sz="1800">
                <a:ea typeface="PMingLiU" charset="-120"/>
              </a:rPr>
              <a:t> </a:t>
            </a:r>
            <a:r>
              <a:rPr lang="en-US" altLang="zh-TW" sz="1800" b="1">
                <a:ea typeface="PMingLiU" charset="-120"/>
              </a:rPr>
              <a:t>6.1.5 Verifying static route configuration</a:t>
            </a:r>
            <a:r>
              <a:rPr lang="en-US" altLang="zh-TW" sz="1800">
                <a:ea typeface="PMingLiU" charset="-120"/>
              </a:rPr>
              <a:t> </a:t>
            </a:r>
          </a:p>
        </p:txBody>
      </p:sp>
      <p:sp>
        <p:nvSpPr>
          <p:cNvPr id="114690" name="Rectangle 8"/>
          <p:cNvSpPr>
            <a:spLocks noChangeArrowheads="1"/>
          </p:cNvSpPr>
          <p:nvPr/>
        </p:nvSpPr>
        <p:spPr bwMode="auto">
          <a:xfrm>
            <a:off x="381000" y="457200"/>
            <a:ext cx="84582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lang="en-US" altLang="en-US" sz="1800">
                <a:latin typeface="Arial" charset="0"/>
              </a:rPr>
              <a:t>- show ip route</a:t>
            </a:r>
          </a:p>
          <a:p>
            <a:pPr eaLnBrk="1" hangingPunct="1">
              <a:spcBef>
                <a:spcPct val="0"/>
              </a:spcBef>
              <a:buFontTx/>
              <a:buNone/>
            </a:pPr>
            <a:r>
              <a:rPr lang="en-US" altLang="en-US" sz="1800">
                <a:latin typeface="Arial" charset="0"/>
              </a:rPr>
              <a:t>- show running-config</a:t>
            </a:r>
          </a:p>
          <a:p>
            <a:pPr eaLnBrk="1" hangingPunct="1">
              <a:spcBef>
                <a:spcPct val="0"/>
              </a:spcBef>
              <a:buFontTx/>
              <a:buNone/>
            </a:pPr>
            <a:r>
              <a:rPr lang="en-US" altLang="en-US" sz="1800">
                <a:latin typeface="Arial" charset="0"/>
              </a:rPr>
              <a:t>You need to check both. Why? (some paths with lower AD is not shown in the routing table, but their configurations are shown in running-config.</a:t>
            </a:r>
          </a:p>
          <a:p>
            <a:pPr eaLnBrk="1" hangingPunct="1">
              <a:spcBef>
                <a:spcPct val="0"/>
              </a:spcBef>
              <a:buFontTx/>
              <a:buNone/>
            </a:pPr>
            <a:endParaRPr lang="en-US" altLang="en-US" sz="1800">
              <a:latin typeface="Arial" charset="0"/>
            </a:endParaRPr>
          </a:p>
        </p:txBody>
      </p:sp>
      <p:pic>
        <p:nvPicPr>
          <p:cNvPr id="114691" name="Picture 1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741" t="26306" r="39586" b="20589"/>
          <a:stretch>
            <a:fillRect/>
          </a:stretch>
        </p:blipFill>
        <p:spPr>
          <a:xfrm>
            <a:off x="381000" y="1573213"/>
            <a:ext cx="6248400" cy="4217987"/>
          </a:xfrm>
        </p:spPr>
      </p:pic>
      <p:pic>
        <p:nvPicPr>
          <p:cNvPr id="114692" name="Picture 11" desc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459413"/>
            <a:ext cx="6172200"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6AD8C379-7262-874B-AFE4-0F34723DBA32}" type="slidenum">
              <a:rPr lang="en-US" altLang="zh-TW" sz="1400"/>
              <a:pPr/>
              <a:t>97</a:t>
            </a:fld>
            <a:endParaRPr lang="en-US" altLang="zh-TW" sz="14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5"/>
          <p:cNvSpPr>
            <a:spLocks noGrp="1" noChangeArrowheads="1"/>
          </p:cNvSpPr>
          <p:nvPr>
            <p:ph type="ctrTitle"/>
          </p:nvPr>
        </p:nvSpPr>
        <p:spPr/>
        <p:txBody>
          <a:bodyPr/>
          <a:lstStyle/>
          <a:p>
            <a:pPr eaLnBrk="1" hangingPunct="1"/>
            <a:r>
              <a:rPr lang="en-US" altLang="zh-TW" sz="3600">
                <a:ea typeface="PMingLiU" charset="-120"/>
              </a:rPr>
              <a:t> </a:t>
            </a:r>
            <a:r>
              <a:rPr lang="en-US" altLang="zh-TW" sz="3600" b="1">
                <a:ea typeface="PMingLiU" charset="-120"/>
              </a:rPr>
              <a:t>6.2 Dynamic Routing Overview</a:t>
            </a:r>
            <a:r>
              <a:rPr lang="en-US" altLang="zh-TW" sz="3600">
                <a:ea typeface="PMingLiU" charset="-120"/>
              </a:rPr>
              <a:t> </a:t>
            </a:r>
          </a:p>
        </p:txBody>
      </p:sp>
      <p:sp>
        <p:nvSpPr>
          <p:cNvPr id="115714" name="Rectangle 6"/>
          <p:cNvSpPr>
            <a:spLocks noGrp="1" noChangeArrowheads="1"/>
          </p:cNvSpPr>
          <p:nvPr>
            <p:ph type="subTitle" idx="1"/>
          </p:nvPr>
        </p:nvSpPr>
        <p:spPr/>
        <p:txBody>
          <a:bodyPr/>
          <a:lstStyle/>
          <a:p>
            <a:pPr eaLnBrk="1" hangingPunct="1"/>
            <a:endParaRPr lang="en-US" altLang="en-US">
              <a:ea typeface="PMingLiU" charset="-120"/>
            </a:endParaRPr>
          </a:p>
        </p:txBody>
      </p:sp>
      <p:sp>
        <p:nvSpPr>
          <p:cNvPr id="11571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A3171560-BCED-9B48-A6C5-8BCDB64C08F5}" type="slidenum">
              <a:rPr lang="en-US" altLang="zh-TW" sz="1400"/>
              <a:pPr/>
              <a:t>98</a:t>
            </a:fld>
            <a:endParaRPr lang="en-US" altLang="zh-TW" sz="14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4"/>
          <p:cNvSpPr>
            <a:spLocks noGrp="1" noChangeArrowheads="1"/>
          </p:cNvSpPr>
          <p:nvPr>
            <p:ph type="title"/>
          </p:nvPr>
        </p:nvSpPr>
        <p:spPr>
          <a:xfrm>
            <a:off x="76200" y="46038"/>
            <a:ext cx="8229600" cy="487362"/>
          </a:xfrm>
        </p:spPr>
        <p:txBody>
          <a:bodyPr/>
          <a:lstStyle/>
          <a:p>
            <a:pPr algn="l" eaLnBrk="1" hangingPunct="1"/>
            <a:r>
              <a:rPr lang="en-US" altLang="zh-TW" sz="1800">
                <a:ea typeface="PMingLiU" charset="-120"/>
              </a:rPr>
              <a:t> </a:t>
            </a:r>
            <a:r>
              <a:rPr lang="en-US" altLang="zh-TW" sz="1800" b="1">
                <a:ea typeface="PMingLiU" charset="-120"/>
              </a:rPr>
              <a:t>6.2.1 Introduction to routing protocols</a:t>
            </a:r>
            <a:r>
              <a:rPr lang="en-US" altLang="zh-TW" sz="1800">
                <a:ea typeface="PMingLiU" charset="-120"/>
              </a:rPr>
              <a:t> </a:t>
            </a:r>
          </a:p>
        </p:txBody>
      </p:sp>
      <p:pic>
        <p:nvPicPr>
          <p:cNvPr id="116738"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261" t="27640" r="39105" b="18449"/>
          <a:stretch>
            <a:fillRect/>
          </a:stretch>
        </p:blipFill>
        <p:spPr>
          <a:xfrm>
            <a:off x="381000" y="2030413"/>
            <a:ext cx="7162800" cy="4827587"/>
          </a:xfrm>
          <a:noFill/>
        </p:spPr>
      </p:pic>
      <p:sp>
        <p:nvSpPr>
          <p:cNvPr id="116739" name="Rectangle 7"/>
          <p:cNvSpPr>
            <a:spLocks noChangeArrowheads="1"/>
          </p:cNvSpPr>
          <p:nvPr/>
        </p:nvSpPr>
        <p:spPr bwMode="auto">
          <a:xfrm>
            <a:off x="228600" y="457200"/>
            <a:ext cx="83820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PMingLiU" charset="-120"/>
                <a:cs typeface="新細明體" charset="-120"/>
              </a:defRPr>
            </a:lvl1pPr>
            <a:lvl2pPr marL="742950" indent="-285750">
              <a:spcBef>
                <a:spcPct val="20000"/>
              </a:spcBef>
              <a:buChar char="–"/>
              <a:defRPr kumimoji="1" sz="2800">
                <a:solidFill>
                  <a:schemeClr val="tx1"/>
                </a:solidFill>
                <a:latin typeface="Times New Roman" charset="0"/>
                <a:ea typeface="PMingLiU" charset="-120"/>
                <a:cs typeface="新細明體" charset="-120"/>
              </a:defRPr>
            </a:lvl2pPr>
            <a:lvl3pPr marL="1143000" indent="-228600">
              <a:spcBef>
                <a:spcPct val="20000"/>
              </a:spcBef>
              <a:buChar char="•"/>
              <a:defRPr kumimoji="1" sz="2400">
                <a:solidFill>
                  <a:schemeClr val="tx1"/>
                </a:solidFill>
                <a:latin typeface="Times New Roman" charset="0"/>
                <a:ea typeface="PMingLiU" charset="-120"/>
                <a:cs typeface="新細明體" charset="-120"/>
              </a:defRPr>
            </a:lvl3pPr>
            <a:lvl4pPr marL="1600200" indent="-228600">
              <a:spcBef>
                <a:spcPct val="20000"/>
              </a:spcBef>
              <a:buChar char="–"/>
              <a:defRPr kumimoji="1" sz="2000">
                <a:solidFill>
                  <a:schemeClr val="tx1"/>
                </a:solidFill>
                <a:latin typeface="Times New Roman" charset="0"/>
                <a:ea typeface="PMingLiU" charset="-120"/>
                <a:cs typeface="新細明體" charset="-120"/>
              </a:defRPr>
            </a:lvl4pPr>
            <a:lvl5pPr marL="2057400" indent="-228600">
              <a:spcBef>
                <a:spcPct val="20000"/>
              </a:spcBef>
              <a:buChar char="»"/>
              <a:defRPr kumimoji="1" sz="2000">
                <a:solidFill>
                  <a:schemeClr val="tx1"/>
                </a:solidFill>
                <a:latin typeface="Times New Roman" charset="0"/>
                <a:ea typeface="PMingLiU" charset="-120"/>
                <a:cs typeface="新細明體" charset="-12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PMingLiU" charset="-120"/>
                <a:cs typeface="新細明體" charset="-120"/>
              </a:defRPr>
            </a:lvl9pPr>
          </a:lstStyle>
          <a:p>
            <a:pPr eaLnBrk="1" hangingPunct="1">
              <a:spcBef>
                <a:spcPct val="0"/>
              </a:spcBef>
              <a:buFontTx/>
              <a:buNone/>
            </a:pPr>
            <a:r>
              <a:rPr kumimoji="0" lang="en-US" altLang="en-US" sz="1800">
                <a:solidFill>
                  <a:srgbClr val="000000"/>
                </a:solidFill>
                <a:latin typeface="Arial" charset="0"/>
              </a:rPr>
              <a:t>A routing protocol is the communication used between routers. Routers use this information to build and maintain routing tables.  </a:t>
            </a:r>
          </a:p>
          <a:p>
            <a:pPr eaLnBrk="1" hangingPunct="1">
              <a:spcBef>
                <a:spcPct val="0"/>
              </a:spcBef>
              <a:buFontTx/>
              <a:buNone/>
            </a:pPr>
            <a:endParaRPr kumimoji="0" lang="en-US" altLang="en-US" sz="1800">
              <a:solidFill>
                <a:srgbClr val="000000"/>
              </a:solidFill>
              <a:latin typeface="Arial" charset="0"/>
            </a:endParaRPr>
          </a:p>
          <a:p>
            <a:pPr eaLnBrk="1" hangingPunct="1">
              <a:spcBef>
                <a:spcPct val="0"/>
              </a:spcBef>
              <a:buFontTx/>
              <a:buNone/>
            </a:pPr>
            <a:r>
              <a:rPr kumimoji="0" lang="en-US" altLang="en-US" sz="1800">
                <a:solidFill>
                  <a:srgbClr val="000000"/>
                </a:solidFill>
                <a:latin typeface="Arial" charset="0"/>
              </a:rPr>
              <a:t>A routed protocol provides enough information in its network layer address to allow a packet to be forwarded from one host to another based on the addressing scheme.</a:t>
            </a:r>
          </a:p>
        </p:txBody>
      </p:sp>
      <p:sp>
        <p:nvSpPr>
          <p:cNvPr id="11674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charset="0"/>
                <a:ea typeface="PMingLiU" charset="-120"/>
              </a:defRPr>
            </a:lvl1pPr>
            <a:lvl2pPr marL="742950" indent="-285750">
              <a:defRPr kumimoji="1" sz="2400">
                <a:solidFill>
                  <a:schemeClr val="tx1"/>
                </a:solidFill>
                <a:latin typeface="Times New Roman" charset="0"/>
                <a:ea typeface="PMingLiU" charset="-120"/>
              </a:defRPr>
            </a:lvl2pPr>
            <a:lvl3pPr marL="1143000" indent="-228600">
              <a:defRPr kumimoji="1" sz="2400">
                <a:solidFill>
                  <a:schemeClr val="tx1"/>
                </a:solidFill>
                <a:latin typeface="Times New Roman" charset="0"/>
                <a:ea typeface="PMingLiU" charset="-120"/>
              </a:defRPr>
            </a:lvl3pPr>
            <a:lvl4pPr marL="1600200" indent="-228600">
              <a:defRPr kumimoji="1" sz="2400">
                <a:solidFill>
                  <a:schemeClr val="tx1"/>
                </a:solidFill>
                <a:latin typeface="Times New Roman" charset="0"/>
                <a:ea typeface="PMingLiU" charset="-120"/>
              </a:defRPr>
            </a:lvl4pPr>
            <a:lvl5pPr marL="2057400" indent="-228600">
              <a:defRPr kumimoji="1" sz="2400">
                <a:solidFill>
                  <a:schemeClr val="tx1"/>
                </a:solidFill>
                <a:latin typeface="Times New Roman" charset="0"/>
                <a:ea typeface="PMingLiU" charset="-120"/>
              </a:defRPr>
            </a:lvl5pPr>
            <a:lvl6pPr marL="2514600" indent="-228600" eaLnBrk="0" fontAlgn="base" hangingPunct="0">
              <a:spcBef>
                <a:spcPct val="0"/>
              </a:spcBef>
              <a:spcAft>
                <a:spcPct val="0"/>
              </a:spcAft>
              <a:defRPr kumimoji="1" sz="2400">
                <a:solidFill>
                  <a:schemeClr val="tx1"/>
                </a:solidFill>
                <a:latin typeface="Times New Roman" charset="0"/>
                <a:ea typeface="PMingLiU" charset="-120"/>
              </a:defRPr>
            </a:lvl6pPr>
            <a:lvl7pPr marL="2971800" indent="-228600" eaLnBrk="0" fontAlgn="base" hangingPunct="0">
              <a:spcBef>
                <a:spcPct val="0"/>
              </a:spcBef>
              <a:spcAft>
                <a:spcPct val="0"/>
              </a:spcAft>
              <a:defRPr kumimoji="1" sz="2400">
                <a:solidFill>
                  <a:schemeClr val="tx1"/>
                </a:solidFill>
                <a:latin typeface="Times New Roman" charset="0"/>
                <a:ea typeface="PMingLiU" charset="-120"/>
              </a:defRPr>
            </a:lvl7pPr>
            <a:lvl8pPr marL="3429000" indent="-228600" eaLnBrk="0" fontAlgn="base" hangingPunct="0">
              <a:spcBef>
                <a:spcPct val="0"/>
              </a:spcBef>
              <a:spcAft>
                <a:spcPct val="0"/>
              </a:spcAft>
              <a:defRPr kumimoji="1" sz="2400">
                <a:solidFill>
                  <a:schemeClr val="tx1"/>
                </a:solidFill>
                <a:latin typeface="Times New Roman" charset="0"/>
                <a:ea typeface="PMingLiU" charset="-120"/>
              </a:defRPr>
            </a:lvl8pPr>
            <a:lvl9pPr marL="3886200" indent="-228600" eaLnBrk="0" fontAlgn="base" hangingPunct="0">
              <a:spcBef>
                <a:spcPct val="0"/>
              </a:spcBef>
              <a:spcAft>
                <a:spcPct val="0"/>
              </a:spcAft>
              <a:defRPr kumimoji="1" sz="2400">
                <a:solidFill>
                  <a:schemeClr val="tx1"/>
                </a:solidFill>
                <a:latin typeface="Times New Roman" charset="0"/>
                <a:ea typeface="PMingLiU" charset="-120"/>
              </a:defRPr>
            </a:lvl9pPr>
          </a:lstStyle>
          <a:p>
            <a:fld id="{3DA2E588-AE96-DB4B-9F91-7C0F8372BBA3}" type="slidenum">
              <a:rPr lang="en-US" altLang="zh-TW" sz="1400"/>
              <a:pPr/>
              <a:t>99</a:t>
            </a:fld>
            <a:endParaRPr lang="en-US" altLang="zh-TW" sz="1400"/>
          </a:p>
        </p:txBody>
      </p:sp>
    </p:spTree>
  </p:cSld>
  <p:clrMapOvr>
    <a:masterClrMapping/>
  </p:clrMapOvr>
</p:sld>
</file>

<file path=ppt/theme/theme1.xml><?xml version="1.0" encoding="utf-8"?>
<a:theme xmlns:a="http://schemas.openxmlformats.org/drawingml/2006/main" name="預設簡報設計">
  <a:themeElements>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預設簡報設計">
      <a:majorFont>
        <a:latin typeface="Times New Roman"/>
        <a:ea typeface="新細明體"/>
        <a:cs typeface="新細明體"/>
      </a:majorFont>
      <a:minorFont>
        <a:latin typeface="Times New Roman"/>
        <a:ea typeface="新細明體"/>
        <a:cs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a:ln>
              <a:noFill/>
            </a:ln>
            <a:solidFill>
              <a:schemeClr val="tx1"/>
            </a:solidFill>
            <a:effectLst/>
            <a:latin typeface="Times New Roman" charset="0"/>
            <a:ea typeface="新細明體" charset="-120"/>
            <a:cs typeface="新細明體"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a:ln>
              <a:noFill/>
            </a:ln>
            <a:solidFill>
              <a:schemeClr val="tx1"/>
            </a:solidFill>
            <a:effectLst/>
            <a:latin typeface="Times New Roman" charset="0"/>
            <a:ea typeface="新細明體" charset="-120"/>
            <a:cs typeface="新細明體"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267</TotalTime>
  <Words>7958</Words>
  <Application>Microsoft Macintosh PowerPoint</Application>
  <PresentationFormat>On-screen Show (4:3)</PresentationFormat>
  <Paragraphs>1057</Paragraphs>
  <Slides>240</Slides>
  <Notes>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240</vt:i4>
      </vt:variant>
    </vt:vector>
  </HeadingPairs>
  <TitlesOfParts>
    <vt:vector size="251" baseType="lpstr">
      <vt:lpstr>ヒラギノ角ゴ Pro W3</vt:lpstr>
      <vt:lpstr>Arial</vt:lpstr>
      <vt:lpstr>Calibri</vt:lpstr>
      <vt:lpstr>Cambria Math</vt:lpstr>
      <vt:lpstr>Courier</vt:lpstr>
      <vt:lpstr>Courier New</vt:lpstr>
      <vt:lpstr>Helvetica</vt:lpstr>
      <vt:lpstr>Times New Roman</vt:lpstr>
      <vt:lpstr>預設簡報設計</vt:lpstr>
      <vt:lpstr>點陣圖影像</vt:lpstr>
      <vt:lpstr>Bitmap Image</vt:lpstr>
      <vt:lpstr>Part II Module 1: WANs and Routers</vt:lpstr>
      <vt:lpstr>1.1 WANs</vt:lpstr>
      <vt:lpstr>PowerPoint Presentation</vt:lpstr>
      <vt:lpstr>PowerPoint Presentation</vt:lpstr>
      <vt:lpstr>PowerPoint Presentation</vt:lpstr>
      <vt:lpstr>PowerPoint Presentation</vt:lpstr>
      <vt:lpstr>PowerPoint Presentation</vt:lpstr>
      <vt:lpstr>1.2 Routers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II Module 2: Introduction to Routers</vt:lpstr>
      <vt:lpstr>2.1 Operating Cisco IOS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 Starting a Router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II Module 3: Configuring a Router</vt:lpstr>
      <vt:lpstr>3.1 Configure a Router</vt:lpstr>
      <vt:lpstr> 3.1.1 CLI command modes </vt:lpstr>
      <vt:lpstr>PowerPoint Presentation</vt:lpstr>
      <vt:lpstr>PowerPoint Presentation</vt:lpstr>
      <vt:lpstr> 3.1.4 Examining the show commands</vt:lpstr>
      <vt:lpstr>3.1.5 Configuring a serial interface</vt:lpstr>
      <vt:lpstr>3.1.7 Configuring an Ethernet interface</vt:lpstr>
      <vt:lpstr> 3.2 Finishing the Configuration</vt:lpstr>
      <vt:lpstr> 5.2.1 IOS file system overview</vt:lpstr>
      <vt:lpstr>PowerPoint Presentation</vt:lpstr>
      <vt:lpstr> 3.3 Other configuration</vt:lpstr>
      <vt:lpstr> 3.2.2 Interface descriptions</vt:lpstr>
      <vt:lpstr> 3.2.4 Login banners</vt:lpstr>
      <vt:lpstr>PowerPoint Presentation</vt:lpstr>
      <vt:lpstr>Part II Module 4 Learning about Other Devices</vt:lpstr>
      <vt:lpstr> 4.1 Discovering and Connecting to Neighbors</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 4.2 Getting Information about Remote Devices</vt:lpstr>
      <vt:lpstr>4.2.1 Telnet</vt:lpstr>
      <vt:lpstr>PowerPoint Presentation</vt:lpstr>
      <vt:lpstr>PowerPoint Presentation</vt:lpstr>
      <vt:lpstr>4.2.5 Alternative connectivity tests</vt:lpstr>
      <vt:lpstr>PowerPoint Presentation</vt:lpstr>
      <vt:lpstr>Part II Module 5: Managing Cisco IOS Software</vt:lpstr>
      <vt:lpstr>5.1 Router Boot Sequence and Verification</vt:lpstr>
      <vt:lpstr>5.1.1 Stages of the router power-on boot sequence</vt:lpstr>
      <vt:lpstr> 5.1.2 How a Cisco device locates and loads IOS</vt:lpstr>
      <vt:lpstr> 5.1.3 Using the boot system command</vt:lpstr>
      <vt:lpstr>PowerPoint Presentation</vt:lpstr>
      <vt:lpstr> 5.1.4 Configuration register</vt:lpstr>
      <vt:lpstr>PowerPoint Presentation</vt:lpstr>
      <vt:lpstr> 5.2 Managing the Cisco File System</vt:lpstr>
      <vt:lpstr> 5.2.1 IOS file system overview</vt:lpstr>
      <vt:lpstr>PowerPoint Presentation</vt:lpstr>
      <vt:lpstr>PowerPoint Presentation</vt:lpstr>
      <vt:lpstr>5.2.3 Managing configuration files using TFTP</vt:lpstr>
      <vt:lpstr> 5.2.4 Managing configuration files using copy and paste</vt:lpstr>
      <vt:lpstr>5.2.7 Environment variables</vt:lpstr>
      <vt:lpstr>PowerPoint Presentation</vt:lpstr>
      <vt:lpstr>Part II  Module 6 Routing and Routing Protocols</vt:lpstr>
      <vt:lpstr> 6.1.1 Introduction to routing </vt:lpstr>
      <vt:lpstr>PowerPoint Presentation</vt:lpstr>
      <vt:lpstr>PowerPoint Presentation</vt:lpstr>
      <vt:lpstr> 6.1.3 Configuring static routes </vt:lpstr>
      <vt:lpstr> 6.1.3 Configuring static routes </vt:lpstr>
      <vt:lpstr>Administrative Distance (AD)</vt:lpstr>
      <vt:lpstr>PowerPoint Presentation</vt:lpstr>
      <vt:lpstr> 6.1.4 Configuring default route forwarding </vt:lpstr>
      <vt:lpstr> 6.1.5 Verifying static route configuration </vt:lpstr>
      <vt:lpstr> 6.2 Dynamic Routing Overview </vt:lpstr>
      <vt:lpstr> 6.2.1 Introduction to routing protocols </vt:lpstr>
      <vt:lpstr> 6.2.2 Autonomous systems </vt:lpstr>
      <vt:lpstr>Routing protocols </vt:lpstr>
      <vt:lpstr> 6.2.3 Purpose of a routing protocol and autonomous systems </vt:lpstr>
      <vt:lpstr> 6.2.4 Identifying the classes of routing protocols </vt:lpstr>
      <vt:lpstr> 6.2.5 Distance vector routing protocol features </vt:lpstr>
      <vt:lpstr> 6.2.5 Distance vector routing protocol features </vt:lpstr>
      <vt:lpstr>PowerPoint Presentation</vt:lpstr>
      <vt:lpstr>6.2.6 Link-state routing protocol features </vt:lpstr>
      <vt:lpstr>PowerPoint Presentation</vt:lpstr>
      <vt:lpstr>PowerPoint Presentation</vt:lpstr>
      <vt:lpstr> 6.3 Routing Protocols Overview</vt:lpstr>
      <vt:lpstr> 6.3.1 Path determination </vt:lpstr>
      <vt:lpstr>PowerPoint Presentation</vt:lpstr>
      <vt:lpstr> 6.3.1 Path determination </vt:lpstr>
      <vt:lpstr> 6.3.1 Path determination </vt:lpstr>
      <vt:lpstr> 6.3.2 Routing configuration </vt:lpstr>
      <vt:lpstr> 6.3.2 Routing configuration </vt:lpstr>
      <vt:lpstr>PowerPoint Presentation</vt:lpstr>
      <vt:lpstr>PowerPoint Presentation</vt:lpstr>
      <vt:lpstr>Part II Module 7: Distance Vector Routing Protocol</vt:lpstr>
      <vt:lpstr> 7.1 Distance Vector Routing </vt:lpstr>
      <vt:lpstr>PowerPoint Presentation</vt:lpstr>
      <vt:lpstr>PowerPoint Presentation</vt:lpstr>
      <vt:lpstr>PowerPoint Presentation</vt:lpstr>
      <vt:lpstr>7.1.2 Distance vector routing loop issues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7.2 RIP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7.3 IGRP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II  Module 8: TCP/IP Suite Error and Control Messages</vt:lpstr>
      <vt:lpstr> 8.1 Overview of TCP/IP Error Message </vt:lpstr>
      <vt:lpstr>PowerPoint Presentation</vt:lpstr>
      <vt:lpstr>PowerPoint Presentation</vt:lpstr>
      <vt:lpstr>PowerPoint Presentation</vt:lpstr>
      <vt:lpstr>PowerPoint Presentation</vt:lpstr>
      <vt:lpstr>PowerPoint Presentation</vt:lpstr>
      <vt:lpstr>PowerPoint Presentation</vt:lpstr>
      <vt:lpstr> 8.2 ICMP Messages </vt:lpstr>
      <vt:lpstr>PowerPoint Presentation</vt:lpstr>
      <vt:lpstr>PowerPoint Presentation</vt:lpstr>
      <vt:lpstr>PowerPoint Presentation</vt:lpstr>
      <vt:lpstr>PowerPoint Presentation</vt:lpstr>
      <vt:lpstr>PowerPoint Presentation</vt:lpstr>
      <vt:lpstr>PowerPoint Presentation</vt:lpstr>
      <vt:lpstr>5.3 Traceroute</vt:lpstr>
      <vt:lpstr>PowerPoint Presentation</vt:lpstr>
      <vt:lpstr>PowerPoint Presentation</vt:lpstr>
      <vt:lpstr>Part II  Module 9: Basic Router Troubleshooting</vt:lpstr>
      <vt:lpstr>PowerPoint Presentation</vt:lpstr>
      <vt:lpstr> 9.1 Examining the Routing Table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9.2 Network Testing </vt:lpstr>
      <vt:lpstr>PowerPoint Presentation</vt:lpstr>
      <vt:lpstr>PowerPoint Presentation</vt:lpstr>
      <vt:lpstr>PowerPoint Presentation</vt:lpstr>
      <vt:lpstr>PowerPoint Presentation</vt:lpstr>
      <vt:lpstr>PowerPoint Presentation</vt:lpstr>
      <vt:lpstr> 9.3 Troubleshooting Router Issues Overview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II Module 11: Access Control List (ACLs)</vt:lpstr>
      <vt:lpstr>11.1 Access Control List Fundamentals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11.2 Access Control Lists (ACLs)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II Module 1: WANs and Routers</dc:title>
  <dc:creator>Angus wong</dc:creator>
  <cp:lastModifiedBy>Angus wong</cp:lastModifiedBy>
  <cp:revision>52</cp:revision>
  <cp:lastPrinted>2019-01-15T07:41:05Z</cp:lastPrinted>
  <dcterms:created xsi:type="dcterms:W3CDTF">2015-12-23T09:30:10Z</dcterms:created>
  <dcterms:modified xsi:type="dcterms:W3CDTF">2020-02-25T05:21:49Z</dcterms:modified>
</cp:coreProperties>
</file>